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2" r:id="rId19"/>
    <p:sldId id="283" r:id="rId20"/>
    <p:sldId id="273" r:id="rId21"/>
    <p:sldId id="274" r:id="rId22"/>
    <p:sldId id="275" r:id="rId23"/>
    <p:sldId id="276" r:id="rId24"/>
    <p:sldId id="277" r:id="rId25"/>
    <p:sldId id="278" r:id="rId26"/>
    <p:sldId id="279" r:id="rId27"/>
    <p:sldId id="280" r:id="rId28"/>
    <p:sldId id="281" r:id="rId29"/>
  </p:sldIdLst>
  <p:sldSz cx="18288000" cy="10287000"/>
  <p:notesSz cx="6858000" cy="9144000"/>
  <p:embeddedFontLst>
    <p:embeddedFont>
      <p:font typeface="Canva Sans" panose="020B0503030501040103" pitchFamily="34" charset="0"/>
      <p:regular r:id="rId31"/>
    </p:embeddedFont>
    <p:embeddedFont>
      <p:font typeface="DM Sans" pitchFamily="2" charset="77"/>
      <p:regular r:id="rId32"/>
      <p:bold r:id="rId33"/>
      <p:italic r:id="rId34"/>
      <p:boldItalic r:id="rId35"/>
    </p:embeddedFont>
    <p:embeddedFont>
      <p:font typeface="DM Sans Bold" pitchFamily="2" charset="77"/>
      <p:regular r:id="rId36"/>
      <p:bold r:id="rId37"/>
    </p:embeddedFont>
    <p:embeddedFont>
      <p:font typeface="DM Sans Bold Italics" pitchFamily="2" charset="77"/>
      <p:regular r:id="rId38"/>
      <p:bold r:id="rId39"/>
      <p:italic r:id="rId40"/>
      <p:boldItalic r:id="rId41"/>
    </p:embeddedFont>
    <p:embeddedFont>
      <p:font typeface="Fraunces Bold" pitchFamily="2" charset="77"/>
      <p:regular r:id="rId42"/>
      <p:bold r:id="rId43"/>
    </p:embeddedFont>
    <p:embeddedFont>
      <p:font typeface="Fraunces Heavy" pitchFamily="2" charset="77"/>
      <p:regular r:id="rId44"/>
      <p:bold r:id="rId45"/>
    </p:embeddedFont>
    <p:embeddedFont>
      <p:font typeface="Fraunces Semi-Bold" pitchFamily="2" charset="77"/>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4625" autoAdjust="0"/>
  </p:normalViewPr>
  <p:slideViewPr>
    <p:cSldViewPr>
      <p:cViewPr varScale="1">
        <p:scale>
          <a:sx n="77" d="100"/>
          <a:sy n="77" d="100"/>
        </p:scale>
        <p:origin x="6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D22FC-9BEC-114A-83AD-C8F50A71FDB4}" type="datetimeFigureOut">
              <a:rPr lang="en-TR" smtClean="0"/>
              <a:t>6.11.2024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650C1-73D4-5647-AEC5-6C76BB7B8DA8}" type="slidenum">
              <a:rPr lang="en-TR" smtClean="0"/>
              <a:t>‹#›</a:t>
            </a:fld>
            <a:endParaRPr lang="en-TR"/>
          </a:p>
        </p:txBody>
      </p:sp>
    </p:spTree>
    <p:extLst>
      <p:ext uri="{BB962C8B-B14F-4D97-AF65-F5344CB8AC3E}">
        <p14:creationId xmlns:p14="http://schemas.microsoft.com/office/powerpoint/2010/main" val="370039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442650C1-73D4-5647-AEC5-6C76BB7B8DA8}" type="slidenum">
              <a:rPr lang="en-TR" smtClean="0"/>
              <a:t>28</a:t>
            </a:fld>
            <a:endParaRPr lang="en-TR"/>
          </a:p>
        </p:txBody>
      </p:sp>
    </p:spTree>
    <p:extLst>
      <p:ext uri="{BB962C8B-B14F-4D97-AF65-F5344CB8AC3E}">
        <p14:creationId xmlns:p14="http://schemas.microsoft.com/office/powerpoint/2010/main" val="41574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alicagankaya.com"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alicagankaya.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rot="5400000">
            <a:off x="13507075" y="5505392"/>
            <a:ext cx="6179809" cy="3382041"/>
          </a:xfrm>
          <a:custGeom>
            <a:avLst/>
            <a:gdLst/>
            <a:ahLst/>
            <a:cxnLst/>
            <a:rect l="l" t="t" r="r" b="b"/>
            <a:pathLst>
              <a:path w="6179809" h="3382041">
                <a:moveTo>
                  <a:pt x="0" y="0"/>
                </a:moveTo>
                <a:lnTo>
                  <a:pt x="6179809" y="0"/>
                </a:lnTo>
                <a:lnTo>
                  <a:pt x="6179809" y="3382041"/>
                </a:lnTo>
                <a:lnTo>
                  <a:pt x="0" y="33820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TextBox 6"/>
          <p:cNvSpPr txBox="1"/>
          <p:nvPr/>
        </p:nvSpPr>
        <p:spPr>
          <a:xfrm>
            <a:off x="1993519" y="2875608"/>
            <a:ext cx="8028708" cy="2814161"/>
          </a:xfrm>
          <a:prstGeom prst="rect">
            <a:avLst/>
          </a:prstGeom>
        </p:spPr>
        <p:txBody>
          <a:bodyPr lIns="0" tIns="0" rIns="0" bIns="0" rtlCol="0" anchor="t">
            <a:spAutoFit/>
          </a:bodyPr>
          <a:lstStyle/>
          <a:p>
            <a:pPr algn="l">
              <a:lnSpc>
                <a:spcPts val="7293"/>
              </a:lnSpc>
            </a:pPr>
            <a:r>
              <a:rPr lang="en-US" sz="7293" b="1">
                <a:solidFill>
                  <a:srgbClr val="2D2D2D"/>
                </a:solidFill>
                <a:latin typeface="Fraunces Bold"/>
                <a:ea typeface="Fraunces Bold"/>
                <a:cs typeface="Fraunces Bold"/>
                <a:sym typeface="Fraunces Bold"/>
              </a:rPr>
              <a:t>Vowel formant frequencies: Your speaker IDs</a:t>
            </a:r>
          </a:p>
        </p:txBody>
      </p:sp>
      <p:sp>
        <p:nvSpPr>
          <p:cNvPr id="7" name="TextBox 7"/>
          <p:cNvSpPr txBox="1"/>
          <p:nvPr/>
        </p:nvSpPr>
        <p:spPr>
          <a:xfrm>
            <a:off x="1750678" y="8668695"/>
            <a:ext cx="6436065" cy="12439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alicagank@icloud.com | </a:t>
            </a:r>
            <a:r>
              <a:rPr lang="en-US" sz="2400" u="sng">
                <a:solidFill>
                  <a:srgbClr val="2D2D2D"/>
                </a:solidFill>
                <a:latin typeface="DM Sans"/>
                <a:ea typeface="DM Sans"/>
                <a:cs typeface="DM Sans"/>
                <a:sym typeface="DM Sans"/>
                <a:hlinkClick r:id="rId6" tooltip="http://alicagankaya.com"/>
              </a:rPr>
              <a:t>alicagankaya.com</a:t>
            </a:r>
          </a:p>
          <a:p>
            <a:pPr algn="l">
              <a:lnSpc>
                <a:spcPts val="3359"/>
              </a:lnSpc>
            </a:pPr>
            <a:r>
              <a:rPr lang="en-US" sz="2400">
                <a:solidFill>
                  <a:srgbClr val="2D2D2D"/>
                </a:solidFill>
                <a:latin typeface="DM Sans"/>
                <a:ea typeface="DM Sans"/>
                <a:cs typeface="DM Sans"/>
                <a:sym typeface="DM Sans"/>
              </a:rPr>
              <a:t>https://github.com/alicagank/</a:t>
            </a:r>
          </a:p>
          <a:p>
            <a:pPr algn="l">
              <a:lnSpc>
                <a:spcPts val="3359"/>
              </a:lnSpc>
            </a:pPr>
            <a:endParaRPr lang="en-US" sz="2400">
              <a:solidFill>
                <a:srgbClr val="2D2D2D"/>
              </a:solidFill>
              <a:latin typeface="DM Sans"/>
              <a:ea typeface="DM Sans"/>
              <a:cs typeface="DM Sans"/>
              <a:sym typeface="DM Sans"/>
            </a:endParaRPr>
          </a:p>
        </p:txBody>
      </p:sp>
      <p:sp>
        <p:nvSpPr>
          <p:cNvPr id="8" name="TextBox 8"/>
          <p:cNvSpPr txBox="1"/>
          <p:nvPr/>
        </p:nvSpPr>
        <p:spPr>
          <a:xfrm>
            <a:off x="1750678" y="8206415"/>
            <a:ext cx="3986767" cy="4057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Ali Çağan Kaya</a:t>
            </a:r>
          </a:p>
        </p:txBody>
      </p:sp>
      <p:sp>
        <p:nvSpPr>
          <p:cNvPr id="9" name="TextBox 9"/>
          <p:cNvSpPr txBox="1"/>
          <p:nvPr/>
        </p:nvSpPr>
        <p:spPr>
          <a:xfrm>
            <a:off x="8872544" y="8215305"/>
            <a:ext cx="3428162" cy="4057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IDB 263</a:t>
            </a:r>
          </a:p>
        </p:txBody>
      </p:sp>
      <p:sp>
        <p:nvSpPr>
          <p:cNvPr id="10" name="TextBox 10"/>
          <p:cNvSpPr txBox="1"/>
          <p:nvPr/>
        </p:nvSpPr>
        <p:spPr>
          <a:xfrm>
            <a:off x="8872544" y="8677585"/>
            <a:ext cx="3428162" cy="4057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06.11.2024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flipH="1">
            <a:off x="1038225" y="1013450"/>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4464262" y="3943154"/>
            <a:ext cx="10445949" cy="5736442"/>
          </a:xfrm>
          <a:prstGeom prst="rect">
            <a:avLst/>
          </a:prstGeom>
        </p:spPr>
        <p:txBody>
          <a:bodyPr lIns="0" tIns="0" rIns="0" bIns="0" rtlCol="0" anchor="t">
            <a:spAutoFit/>
          </a:bodyPr>
          <a:lstStyle/>
          <a:p>
            <a:pPr algn="just">
              <a:lnSpc>
                <a:spcPts val="4499"/>
              </a:lnSpc>
            </a:pPr>
            <a:endParaRPr dirty="0"/>
          </a:p>
          <a:p>
            <a:pPr algn="just">
              <a:lnSpc>
                <a:spcPts val="4499"/>
              </a:lnSpc>
            </a:pPr>
            <a:r>
              <a:rPr lang="en-US" sz="2999" b="1" dirty="0">
                <a:solidFill>
                  <a:srgbClr val="2D2D2D"/>
                </a:solidFill>
                <a:latin typeface="DM Sans Bold"/>
                <a:ea typeface="DM Sans Bold"/>
                <a:cs typeface="DM Sans Bold"/>
                <a:sym typeface="DM Sans Bold"/>
              </a:rPr>
              <a:t>Question: Native Turkish speaker from </a:t>
            </a:r>
            <a:r>
              <a:rPr lang="en-US" sz="2999" b="1" dirty="0" err="1">
                <a:solidFill>
                  <a:srgbClr val="2D2D2D"/>
                </a:solidFill>
                <a:latin typeface="DM Sans Bold"/>
                <a:ea typeface="DM Sans Bold"/>
                <a:cs typeface="DM Sans Bold"/>
                <a:sym typeface="DM Sans Bold"/>
              </a:rPr>
              <a:t>Eskişehir</a:t>
            </a:r>
            <a:r>
              <a:rPr lang="en-US" sz="2999" b="1" dirty="0">
                <a:solidFill>
                  <a:srgbClr val="2D2D2D"/>
                </a:solidFill>
                <a:latin typeface="DM Sans Bold"/>
                <a:ea typeface="DM Sans Bold"/>
                <a:cs typeface="DM Sans Bold"/>
                <a:sym typeface="DM Sans Bold"/>
              </a:rPr>
              <a:t>, 26 years old, biologically male vs. Bilingual Turkish-Kurdish speaker from Batman, 32 years old, biologically female. </a:t>
            </a:r>
          </a:p>
          <a:p>
            <a:pPr algn="just">
              <a:lnSpc>
                <a:spcPts val="4499"/>
              </a:lnSpc>
            </a:pPr>
            <a:endParaRPr lang="en-US" sz="2999" b="1" dirty="0">
              <a:solidFill>
                <a:srgbClr val="2D2D2D"/>
              </a:solidFill>
              <a:latin typeface="DM Sans Bold"/>
              <a:ea typeface="DM Sans Bold"/>
              <a:cs typeface="DM Sans Bold"/>
              <a:sym typeface="DM Sans Bold"/>
            </a:endParaRPr>
          </a:p>
          <a:p>
            <a:pPr algn="just">
              <a:lnSpc>
                <a:spcPts val="4499"/>
              </a:lnSpc>
            </a:pPr>
            <a:r>
              <a:rPr lang="en-US" sz="2999" b="1" dirty="0">
                <a:solidFill>
                  <a:srgbClr val="2D2D2D"/>
                </a:solidFill>
                <a:latin typeface="DM Sans Bold"/>
                <a:ea typeface="DM Sans Bold"/>
                <a:cs typeface="DM Sans Bold"/>
                <a:sym typeface="DM Sans Bold"/>
              </a:rPr>
              <a:t>How would their speech characteristics differ?</a:t>
            </a:r>
          </a:p>
          <a:p>
            <a:pPr algn="just">
              <a:lnSpc>
                <a:spcPts val="4499"/>
              </a:lnSpc>
            </a:pPr>
            <a:endParaRPr lang="en-US" sz="2999" b="1" dirty="0">
              <a:solidFill>
                <a:srgbClr val="2D2D2D"/>
              </a:solidFill>
              <a:latin typeface="DM Sans Bold"/>
              <a:ea typeface="DM Sans Bold"/>
              <a:cs typeface="DM Sans Bold"/>
              <a:sym typeface="DM Sans Bold"/>
            </a:endParaRPr>
          </a:p>
          <a:p>
            <a:pPr algn="just">
              <a:lnSpc>
                <a:spcPts val="4499"/>
              </a:lnSpc>
            </a:pPr>
            <a:r>
              <a:rPr lang="en-US" sz="2999" b="1" i="1" dirty="0">
                <a:solidFill>
                  <a:srgbClr val="2D2D2D"/>
                </a:solidFill>
                <a:latin typeface="DM Sans Bold Italics"/>
                <a:ea typeface="DM Sans Bold Italics"/>
                <a:cs typeface="DM Sans Bold Italics"/>
                <a:sym typeface="DM Sans Bold Italics"/>
              </a:rPr>
              <a:t>The lengths of their vocal tracts, the physical properties of their sound boxes, the influence of another language’s phonology and phonetics...</a:t>
            </a:r>
          </a:p>
        </p:txBody>
      </p:sp>
      <p:sp>
        <p:nvSpPr>
          <p:cNvPr id="8" name="TextBox 8"/>
          <p:cNvSpPr txBox="1"/>
          <p:nvPr/>
        </p:nvSpPr>
        <p:spPr>
          <a:xfrm>
            <a:off x="5219589" y="1264914"/>
            <a:ext cx="7216203"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1023938" y="4650105"/>
            <a:ext cx="1593840" cy="4608195"/>
          </a:xfrm>
          <a:custGeom>
            <a:avLst/>
            <a:gdLst/>
            <a:ahLst/>
            <a:cxnLst/>
            <a:rect l="l" t="t" r="r" b="b"/>
            <a:pathLst>
              <a:path w="1593840" h="4608195">
                <a:moveTo>
                  <a:pt x="0" y="0"/>
                </a:moveTo>
                <a:lnTo>
                  <a:pt x="1593840" y="0"/>
                </a:lnTo>
                <a:lnTo>
                  <a:pt x="1593840" y="4608195"/>
                </a:lnTo>
                <a:lnTo>
                  <a:pt x="0" y="4608195"/>
                </a:lnTo>
                <a:lnTo>
                  <a:pt x="0" y="0"/>
                </a:lnTo>
                <a:close/>
              </a:path>
            </a:pathLst>
          </a:custGeom>
          <a:blipFill>
            <a:blip r:embed="rId4">
              <a:extLst>
                <a:ext uri="{96DAC541-7B7A-43D3-8B79-37D633B846F1}">
                  <asvg:svgBlip xmlns:asvg="http://schemas.microsoft.com/office/drawing/2016/SVG/main" r:embed="rId5"/>
                </a:ext>
              </a:extLst>
            </a:blip>
            <a:stretch>
              <a:fillRect l="-88719"/>
            </a:stretch>
          </a:blipFill>
        </p:spPr>
        <p:txBody>
          <a:bodyPr/>
          <a:lstStyle/>
          <a:p>
            <a:endParaRPr lang="en-TR"/>
          </a:p>
        </p:txBody>
      </p:sp>
      <p:sp>
        <p:nvSpPr>
          <p:cNvPr id="6" name="TextBox 6"/>
          <p:cNvSpPr txBox="1"/>
          <p:nvPr/>
        </p:nvSpPr>
        <p:spPr>
          <a:xfrm>
            <a:off x="1993519" y="1888817"/>
            <a:ext cx="14651572"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How do we use vowel formant frequencies?</a:t>
            </a:r>
          </a:p>
        </p:txBody>
      </p:sp>
      <p:sp>
        <p:nvSpPr>
          <p:cNvPr id="7" name="TextBox 7"/>
          <p:cNvSpPr txBox="1"/>
          <p:nvPr/>
        </p:nvSpPr>
        <p:spPr>
          <a:xfrm>
            <a:off x="5115200" y="3707379"/>
            <a:ext cx="4884662" cy="613410"/>
          </a:xfrm>
          <a:prstGeom prst="rect">
            <a:avLst/>
          </a:prstGeom>
        </p:spPr>
        <p:txBody>
          <a:bodyPr lIns="0" tIns="0" rIns="0" bIns="0" rtlCol="0" anchor="t">
            <a:spAutoFit/>
          </a:bodyPr>
          <a:lstStyle/>
          <a:p>
            <a:pPr algn="l">
              <a:lnSpc>
                <a:spcPts val="5040"/>
              </a:lnSpc>
            </a:pPr>
            <a:r>
              <a:rPr lang="en-US" sz="3600" b="1">
                <a:solidFill>
                  <a:srgbClr val="2D2D2D"/>
                </a:solidFill>
                <a:latin typeface="DM Sans Bold"/>
                <a:ea typeface="DM Sans Bold"/>
                <a:cs typeface="DM Sans Bold"/>
                <a:sym typeface="DM Sans Bold"/>
              </a:rPr>
              <a:t>Ex: Sociolinguistics</a:t>
            </a:r>
          </a:p>
        </p:txBody>
      </p:sp>
      <p:sp>
        <p:nvSpPr>
          <p:cNvPr id="8" name="TextBox 8"/>
          <p:cNvSpPr txBox="1"/>
          <p:nvPr/>
        </p:nvSpPr>
        <p:spPr>
          <a:xfrm>
            <a:off x="5115200" y="4573905"/>
            <a:ext cx="4884662" cy="3636645"/>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Comparing Isparta Turkish to Karabük Turkish,</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Lower class-higher class difference,</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Descriptive studies, etc. </a:t>
            </a:r>
          </a:p>
        </p:txBody>
      </p:sp>
      <p:sp>
        <p:nvSpPr>
          <p:cNvPr id="9" name="TextBox 9"/>
          <p:cNvSpPr txBox="1"/>
          <p:nvPr/>
        </p:nvSpPr>
        <p:spPr>
          <a:xfrm>
            <a:off x="11740315" y="3707379"/>
            <a:ext cx="5149049" cy="613410"/>
          </a:xfrm>
          <a:prstGeom prst="rect">
            <a:avLst/>
          </a:prstGeom>
        </p:spPr>
        <p:txBody>
          <a:bodyPr lIns="0" tIns="0" rIns="0" bIns="0" rtlCol="0" anchor="t">
            <a:spAutoFit/>
          </a:bodyPr>
          <a:lstStyle/>
          <a:p>
            <a:pPr algn="l">
              <a:lnSpc>
                <a:spcPts val="5040"/>
              </a:lnSpc>
            </a:pPr>
            <a:r>
              <a:rPr lang="en-US" sz="3600" b="1">
                <a:solidFill>
                  <a:srgbClr val="2D2D2D"/>
                </a:solidFill>
                <a:latin typeface="DM Sans Bold"/>
                <a:ea typeface="DM Sans Bold"/>
                <a:cs typeface="DM Sans Bold"/>
                <a:sym typeface="DM Sans Bold"/>
              </a:rPr>
              <a:t>Ex: Forensic Linguistics</a:t>
            </a:r>
          </a:p>
        </p:txBody>
      </p:sp>
      <p:sp>
        <p:nvSpPr>
          <p:cNvPr id="10" name="TextBox 10"/>
          <p:cNvSpPr txBox="1"/>
          <p:nvPr/>
        </p:nvSpPr>
        <p:spPr>
          <a:xfrm>
            <a:off x="11760429" y="4573905"/>
            <a:ext cx="4884662" cy="2065020"/>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Speaker verification,</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Identification, etc.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1023938" y="4650105"/>
            <a:ext cx="1593840" cy="4608195"/>
          </a:xfrm>
          <a:custGeom>
            <a:avLst/>
            <a:gdLst/>
            <a:ahLst/>
            <a:cxnLst/>
            <a:rect l="l" t="t" r="r" b="b"/>
            <a:pathLst>
              <a:path w="1593840" h="4608195">
                <a:moveTo>
                  <a:pt x="0" y="0"/>
                </a:moveTo>
                <a:lnTo>
                  <a:pt x="1593840" y="0"/>
                </a:lnTo>
                <a:lnTo>
                  <a:pt x="1593840" y="4608195"/>
                </a:lnTo>
                <a:lnTo>
                  <a:pt x="0" y="4608195"/>
                </a:lnTo>
                <a:lnTo>
                  <a:pt x="0" y="0"/>
                </a:lnTo>
                <a:close/>
              </a:path>
            </a:pathLst>
          </a:custGeom>
          <a:blipFill>
            <a:blip r:embed="rId4">
              <a:extLst>
                <a:ext uri="{96DAC541-7B7A-43D3-8B79-37D633B846F1}">
                  <asvg:svgBlip xmlns:asvg="http://schemas.microsoft.com/office/drawing/2016/SVG/main" r:embed="rId5"/>
                </a:ext>
              </a:extLst>
            </a:blip>
            <a:stretch>
              <a:fillRect l="-88719"/>
            </a:stretch>
          </a:blipFill>
        </p:spPr>
        <p:txBody>
          <a:bodyPr/>
          <a:lstStyle/>
          <a:p>
            <a:endParaRPr lang="en-TR"/>
          </a:p>
        </p:txBody>
      </p:sp>
      <p:sp>
        <p:nvSpPr>
          <p:cNvPr id="6" name="Freeform 6"/>
          <p:cNvSpPr/>
          <p:nvPr/>
        </p:nvSpPr>
        <p:spPr>
          <a:xfrm>
            <a:off x="10245917" y="4378166"/>
            <a:ext cx="7511964" cy="3587918"/>
          </a:xfrm>
          <a:custGeom>
            <a:avLst/>
            <a:gdLst/>
            <a:ahLst/>
            <a:cxnLst/>
            <a:rect l="l" t="t" r="r" b="b"/>
            <a:pathLst>
              <a:path w="7511964" h="3587918">
                <a:moveTo>
                  <a:pt x="0" y="0"/>
                </a:moveTo>
                <a:lnTo>
                  <a:pt x="7511964" y="0"/>
                </a:lnTo>
                <a:lnTo>
                  <a:pt x="7511964" y="3587918"/>
                </a:lnTo>
                <a:lnTo>
                  <a:pt x="0" y="3587918"/>
                </a:lnTo>
                <a:lnTo>
                  <a:pt x="0" y="0"/>
                </a:lnTo>
                <a:close/>
              </a:path>
            </a:pathLst>
          </a:custGeom>
          <a:blipFill>
            <a:blip r:embed="rId6"/>
            <a:stretch>
              <a:fillRect t="-4970" b="-3900"/>
            </a:stretch>
          </a:blipFill>
        </p:spPr>
        <p:txBody>
          <a:bodyPr/>
          <a:lstStyle/>
          <a:p>
            <a:endParaRPr lang="en-TR"/>
          </a:p>
        </p:txBody>
      </p:sp>
      <p:sp>
        <p:nvSpPr>
          <p:cNvPr id="7" name="Freeform 7"/>
          <p:cNvSpPr/>
          <p:nvPr/>
        </p:nvSpPr>
        <p:spPr>
          <a:xfrm>
            <a:off x="3073491" y="4378166"/>
            <a:ext cx="7573441" cy="3587918"/>
          </a:xfrm>
          <a:custGeom>
            <a:avLst/>
            <a:gdLst/>
            <a:ahLst/>
            <a:cxnLst/>
            <a:rect l="l" t="t" r="r" b="b"/>
            <a:pathLst>
              <a:path w="7573441" h="3587918">
                <a:moveTo>
                  <a:pt x="0" y="0"/>
                </a:moveTo>
                <a:lnTo>
                  <a:pt x="7573441" y="0"/>
                </a:lnTo>
                <a:lnTo>
                  <a:pt x="7573441" y="3587918"/>
                </a:lnTo>
                <a:lnTo>
                  <a:pt x="0" y="3587918"/>
                </a:lnTo>
                <a:lnTo>
                  <a:pt x="0" y="0"/>
                </a:lnTo>
                <a:close/>
              </a:path>
            </a:pathLst>
          </a:custGeom>
          <a:blipFill>
            <a:blip r:embed="rId7"/>
            <a:stretch>
              <a:fillRect/>
            </a:stretch>
          </a:blipFill>
        </p:spPr>
        <p:txBody>
          <a:bodyPr/>
          <a:lstStyle/>
          <a:p>
            <a:endParaRPr lang="en-TR"/>
          </a:p>
        </p:txBody>
      </p:sp>
      <p:sp>
        <p:nvSpPr>
          <p:cNvPr id="8" name="TextBox 8"/>
          <p:cNvSpPr txBox="1"/>
          <p:nvPr/>
        </p:nvSpPr>
        <p:spPr>
          <a:xfrm>
            <a:off x="1976024" y="1475870"/>
            <a:ext cx="14651572"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How do we use vowel formant frequencies?</a:t>
            </a:r>
          </a:p>
          <a:p>
            <a:pPr algn="l">
              <a:lnSpc>
                <a:spcPts val="6719"/>
              </a:lnSpc>
            </a:pPr>
            <a:r>
              <a:rPr lang="en-US" sz="4800" b="1">
                <a:solidFill>
                  <a:srgbClr val="2D2D2D"/>
                </a:solidFill>
                <a:latin typeface="Fraunces Heavy"/>
                <a:ea typeface="Fraunces Heavy"/>
                <a:cs typeface="Fraunces Heavy"/>
                <a:sym typeface="Fraunces Heavy"/>
              </a:rPr>
              <a:t>Forensic Linguistics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1023938" y="4650105"/>
            <a:ext cx="1593840" cy="4608195"/>
          </a:xfrm>
          <a:custGeom>
            <a:avLst/>
            <a:gdLst/>
            <a:ahLst/>
            <a:cxnLst/>
            <a:rect l="l" t="t" r="r" b="b"/>
            <a:pathLst>
              <a:path w="1593840" h="4608195">
                <a:moveTo>
                  <a:pt x="0" y="0"/>
                </a:moveTo>
                <a:lnTo>
                  <a:pt x="1593840" y="0"/>
                </a:lnTo>
                <a:lnTo>
                  <a:pt x="1593840" y="4608195"/>
                </a:lnTo>
                <a:lnTo>
                  <a:pt x="0" y="4608195"/>
                </a:lnTo>
                <a:lnTo>
                  <a:pt x="0" y="0"/>
                </a:lnTo>
                <a:close/>
              </a:path>
            </a:pathLst>
          </a:custGeom>
          <a:blipFill>
            <a:blip r:embed="rId4">
              <a:extLst>
                <a:ext uri="{96DAC541-7B7A-43D3-8B79-37D633B846F1}">
                  <asvg:svgBlip xmlns:asvg="http://schemas.microsoft.com/office/drawing/2016/SVG/main" r:embed="rId5"/>
                </a:ext>
              </a:extLst>
            </a:blip>
            <a:stretch>
              <a:fillRect l="-88719"/>
            </a:stretch>
          </a:blipFill>
        </p:spPr>
        <p:txBody>
          <a:bodyPr/>
          <a:lstStyle/>
          <a:p>
            <a:endParaRPr lang="en-TR"/>
          </a:p>
        </p:txBody>
      </p:sp>
      <p:sp>
        <p:nvSpPr>
          <p:cNvPr id="6" name="Freeform 6"/>
          <p:cNvSpPr/>
          <p:nvPr/>
        </p:nvSpPr>
        <p:spPr>
          <a:xfrm>
            <a:off x="3233186" y="3697556"/>
            <a:ext cx="7077654" cy="6026446"/>
          </a:xfrm>
          <a:custGeom>
            <a:avLst/>
            <a:gdLst/>
            <a:ahLst/>
            <a:cxnLst/>
            <a:rect l="l" t="t" r="r" b="b"/>
            <a:pathLst>
              <a:path w="7077654" h="6026446">
                <a:moveTo>
                  <a:pt x="0" y="0"/>
                </a:moveTo>
                <a:lnTo>
                  <a:pt x="7077654" y="0"/>
                </a:lnTo>
                <a:lnTo>
                  <a:pt x="7077654" y="6026447"/>
                </a:lnTo>
                <a:lnTo>
                  <a:pt x="0" y="6026447"/>
                </a:lnTo>
                <a:lnTo>
                  <a:pt x="0" y="0"/>
                </a:lnTo>
                <a:close/>
              </a:path>
            </a:pathLst>
          </a:custGeom>
          <a:blipFill>
            <a:blip r:embed="rId6"/>
            <a:stretch>
              <a:fillRect t="-2322"/>
            </a:stretch>
          </a:blipFill>
        </p:spPr>
        <p:txBody>
          <a:bodyPr/>
          <a:lstStyle/>
          <a:p>
            <a:endParaRPr lang="en-TR"/>
          </a:p>
        </p:txBody>
      </p:sp>
      <p:sp>
        <p:nvSpPr>
          <p:cNvPr id="7" name="Freeform 7"/>
          <p:cNvSpPr/>
          <p:nvPr/>
        </p:nvSpPr>
        <p:spPr>
          <a:xfrm>
            <a:off x="11189597" y="2976590"/>
            <a:ext cx="6069703" cy="6281710"/>
          </a:xfrm>
          <a:custGeom>
            <a:avLst/>
            <a:gdLst/>
            <a:ahLst/>
            <a:cxnLst/>
            <a:rect l="l" t="t" r="r" b="b"/>
            <a:pathLst>
              <a:path w="6069703" h="6281710">
                <a:moveTo>
                  <a:pt x="0" y="0"/>
                </a:moveTo>
                <a:lnTo>
                  <a:pt x="6069703" y="0"/>
                </a:lnTo>
                <a:lnTo>
                  <a:pt x="6069703" y="6281710"/>
                </a:lnTo>
                <a:lnTo>
                  <a:pt x="0" y="6281710"/>
                </a:lnTo>
                <a:lnTo>
                  <a:pt x="0" y="0"/>
                </a:lnTo>
                <a:close/>
              </a:path>
            </a:pathLst>
          </a:custGeom>
          <a:blipFill>
            <a:blip r:embed="rId7"/>
            <a:stretch>
              <a:fillRect/>
            </a:stretch>
          </a:blipFill>
        </p:spPr>
        <p:txBody>
          <a:bodyPr/>
          <a:lstStyle/>
          <a:p>
            <a:endParaRPr lang="en-TR"/>
          </a:p>
        </p:txBody>
      </p:sp>
      <p:sp>
        <p:nvSpPr>
          <p:cNvPr id="8" name="TextBox 8"/>
          <p:cNvSpPr txBox="1"/>
          <p:nvPr/>
        </p:nvSpPr>
        <p:spPr>
          <a:xfrm>
            <a:off x="1976024" y="1475870"/>
            <a:ext cx="14651572"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How do we use vowel formant frequencies?</a:t>
            </a:r>
          </a:p>
          <a:p>
            <a:pPr algn="l">
              <a:lnSpc>
                <a:spcPts val="6719"/>
              </a:lnSpc>
            </a:pPr>
            <a:r>
              <a:rPr lang="en-US" sz="4800" b="1">
                <a:solidFill>
                  <a:srgbClr val="2D2D2D"/>
                </a:solidFill>
                <a:latin typeface="Fraunces Heavy"/>
                <a:ea typeface="Fraunces Heavy"/>
                <a:cs typeface="Fraunces Heavy"/>
                <a:sym typeface="Fraunces Heavy"/>
              </a:rPr>
              <a:t>Forensic Linguistics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1023938" y="4650105"/>
            <a:ext cx="1593840" cy="4608195"/>
          </a:xfrm>
          <a:custGeom>
            <a:avLst/>
            <a:gdLst/>
            <a:ahLst/>
            <a:cxnLst/>
            <a:rect l="l" t="t" r="r" b="b"/>
            <a:pathLst>
              <a:path w="1593840" h="4608195">
                <a:moveTo>
                  <a:pt x="0" y="0"/>
                </a:moveTo>
                <a:lnTo>
                  <a:pt x="1593840" y="0"/>
                </a:lnTo>
                <a:lnTo>
                  <a:pt x="1593840" y="4608195"/>
                </a:lnTo>
                <a:lnTo>
                  <a:pt x="0" y="4608195"/>
                </a:lnTo>
                <a:lnTo>
                  <a:pt x="0" y="0"/>
                </a:lnTo>
                <a:close/>
              </a:path>
            </a:pathLst>
          </a:custGeom>
          <a:blipFill>
            <a:blip r:embed="rId4">
              <a:extLst>
                <a:ext uri="{96DAC541-7B7A-43D3-8B79-37D633B846F1}">
                  <asvg:svgBlip xmlns:asvg="http://schemas.microsoft.com/office/drawing/2016/SVG/main" r:embed="rId5"/>
                </a:ext>
              </a:extLst>
            </a:blip>
            <a:stretch>
              <a:fillRect l="-88719"/>
            </a:stretch>
          </a:blipFill>
        </p:spPr>
        <p:txBody>
          <a:bodyPr/>
          <a:lstStyle/>
          <a:p>
            <a:endParaRPr lang="en-TR"/>
          </a:p>
        </p:txBody>
      </p:sp>
      <p:sp>
        <p:nvSpPr>
          <p:cNvPr id="6" name="Freeform 6"/>
          <p:cNvSpPr/>
          <p:nvPr/>
        </p:nvSpPr>
        <p:spPr>
          <a:xfrm>
            <a:off x="8317159" y="3435131"/>
            <a:ext cx="8756645" cy="5823169"/>
          </a:xfrm>
          <a:custGeom>
            <a:avLst/>
            <a:gdLst/>
            <a:ahLst/>
            <a:cxnLst/>
            <a:rect l="l" t="t" r="r" b="b"/>
            <a:pathLst>
              <a:path w="8756645" h="5823169">
                <a:moveTo>
                  <a:pt x="0" y="0"/>
                </a:moveTo>
                <a:lnTo>
                  <a:pt x="8756646" y="0"/>
                </a:lnTo>
                <a:lnTo>
                  <a:pt x="8756646" y="5823169"/>
                </a:lnTo>
                <a:lnTo>
                  <a:pt x="0" y="5823169"/>
                </a:lnTo>
                <a:lnTo>
                  <a:pt x="0" y="0"/>
                </a:lnTo>
                <a:close/>
              </a:path>
            </a:pathLst>
          </a:custGeom>
          <a:blipFill>
            <a:blip r:embed="rId6"/>
            <a:stretch>
              <a:fillRect/>
            </a:stretch>
          </a:blipFill>
        </p:spPr>
        <p:txBody>
          <a:bodyPr/>
          <a:lstStyle/>
          <a:p>
            <a:endParaRPr lang="en-TR"/>
          </a:p>
        </p:txBody>
      </p:sp>
      <p:sp>
        <p:nvSpPr>
          <p:cNvPr id="7" name="TextBox 7"/>
          <p:cNvSpPr txBox="1"/>
          <p:nvPr/>
        </p:nvSpPr>
        <p:spPr>
          <a:xfrm>
            <a:off x="2889617" y="3524250"/>
            <a:ext cx="5155704" cy="5734050"/>
          </a:xfrm>
          <a:prstGeom prst="rect">
            <a:avLst/>
          </a:prstGeom>
        </p:spPr>
        <p:txBody>
          <a:bodyPr lIns="0" tIns="0" rIns="0" bIns="0" rtlCol="0" anchor="t">
            <a:spAutoFit/>
          </a:bodyPr>
          <a:lstStyle/>
          <a:p>
            <a:pPr algn="ctr">
              <a:lnSpc>
                <a:spcPts val="4199"/>
              </a:lnSpc>
            </a:pPr>
            <a:r>
              <a:rPr lang="en-US" sz="2999">
                <a:solidFill>
                  <a:srgbClr val="2D2D2D"/>
                </a:solidFill>
                <a:latin typeface="Canva Sans"/>
                <a:ea typeface="Canva Sans"/>
                <a:cs typeface="Canva Sans"/>
                <a:sym typeface="Canva Sans"/>
              </a:rPr>
              <a:t>Plotting the Vowel Space of </a:t>
            </a:r>
          </a:p>
          <a:p>
            <a:pPr algn="ctr">
              <a:lnSpc>
                <a:spcPts val="4199"/>
              </a:lnSpc>
            </a:pPr>
            <a:r>
              <a:rPr lang="en-US" sz="2999">
                <a:solidFill>
                  <a:srgbClr val="2D2D2D"/>
                </a:solidFill>
                <a:latin typeface="Canva Sans"/>
                <a:ea typeface="Canva Sans"/>
                <a:cs typeface="Canva Sans"/>
                <a:sym typeface="Canva Sans"/>
              </a:rPr>
              <a:t>Turkish using a dataset</a:t>
            </a:r>
          </a:p>
          <a:p>
            <a:pPr algn="ctr">
              <a:lnSpc>
                <a:spcPts val="4199"/>
              </a:lnSpc>
            </a:pPr>
            <a:endParaRPr lang="en-US" sz="2999">
              <a:solidFill>
                <a:srgbClr val="2D2D2D"/>
              </a:solidFill>
              <a:latin typeface="Canva Sans"/>
              <a:ea typeface="Canva Sans"/>
              <a:cs typeface="Canva Sans"/>
              <a:sym typeface="Canva Sans"/>
            </a:endParaRPr>
          </a:p>
          <a:p>
            <a:pPr algn="ctr">
              <a:lnSpc>
                <a:spcPts val="4199"/>
              </a:lnSpc>
            </a:pPr>
            <a:r>
              <a:rPr lang="en-US" sz="2999">
                <a:solidFill>
                  <a:srgbClr val="2D2D2D"/>
                </a:solidFill>
                <a:latin typeface="Canva Sans"/>
                <a:ea typeface="Canva Sans"/>
                <a:cs typeface="Canva Sans"/>
                <a:sym typeface="Canva Sans"/>
              </a:rPr>
              <a:t>Male and female speakers,</a:t>
            </a:r>
          </a:p>
          <a:p>
            <a:pPr algn="ctr">
              <a:lnSpc>
                <a:spcPts val="4199"/>
              </a:lnSpc>
            </a:pPr>
            <a:endParaRPr lang="en-US" sz="2999">
              <a:solidFill>
                <a:srgbClr val="2D2D2D"/>
              </a:solidFill>
              <a:latin typeface="Canva Sans"/>
              <a:ea typeface="Canva Sans"/>
              <a:cs typeface="Canva Sans"/>
              <a:sym typeface="Canva Sans"/>
            </a:endParaRPr>
          </a:p>
          <a:p>
            <a:pPr algn="ctr">
              <a:lnSpc>
                <a:spcPts val="4199"/>
              </a:lnSpc>
            </a:pPr>
            <a:r>
              <a:rPr lang="en-US" sz="2999">
                <a:solidFill>
                  <a:srgbClr val="2D2D2D"/>
                </a:solidFill>
                <a:latin typeface="Canva Sans"/>
                <a:ea typeface="Canva Sans"/>
                <a:cs typeface="Canva Sans"/>
                <a:sym typeface="Canva Sans"/>
              </a:rPr>
              <a:t>Speakers from different </a:t>
            </a:r>
          </a:p>
          <a:p>
            <a:pPr algn="ctr">
              <a:lnSpc>
                <a:spcPts val="4199"/>
              </a:lnSpc>
            </a:pPr>
            <a:r>
              <a:rPr lang="en-US" sz="2999">
                <a:solidFill>
                  <a:srgbClr val="2D2D2D"/>
                </a:solidFill>
                <a:latin typeface="Canva Sans"/>
                <a:ea typeface="Canva Sans"/>
                <a:cs typeface="Canva Sans"/>
                <a:sym typeface="Canva Sans"/>
              </a:rPr>
              <a:t>regions,</a:t>
            </a:r>
          </a:p>
          <a:p>
            <a:pPr algn="ctr">
              <a:lnSpc>
                <a:spcPts val="4199"/>
              </a:lnSpc>
            </a:pPr>
            <a:endParaRPr lang="en-US" sz="2999">
              <a:solidFill>
                <a:srgbClr val="2D2D2D"/>
              </a:solidFill>
              <a:latin typeface="Canva Sans"/>
              <a:ea typeface="Canva Sans"/>
              <a:cs typeface="Canva Sans"/>
              <a:sym typeface="Canva Sans"/>
            </a:endParaRPr>
          </a:p>
          <a:p>
            <a:pPr algn="ctr">
              <a:lnSpc>
                <a:spcPts val="4199"/>
              </a:lnSpc>
            </a:pPr>
            <a:r>
              <a:rPr lang="en-US" sz="2999">
                <a:solidFill>
                  <a:srgbClr val="2D2D2D"/>
                </a:solidFill>
                <a:latin typeface="Canva Sans"/>
                <a:ea typeface="Canva Sans"/>
                <a:cs typeface="Canva Sans"/>
                <a:sym typeface="Canva Sans"/>
              </a:rPr>
              <a:t>Speakers from different</a:t>
            </a:r>
          </a:p>
          <a:p>
            <a:pPr algn="ctr">
              <a:lnSpc>
                <a:spcPts val="4199"/>
              </a:lnSpc>
            </a:pPr>
            <a:r>
              <a:rPr lang="en-US" sz="2999">
                <a:solidFill>
                  <a:srgbClr val="2D2D2D"/>
                </a:solidFill>
                <a:latin typeface="Canva Sans"/>
                <a:ea typeface="Canva Sans"/>
                <a:cs typeface="Canva Sans"/>
                <a:sym typeface="Canva Sans"/>
              </a:rPr>
              <a:t>socio-economic </a:t>
            </a:r>
          </a:p>
          <a:p>
            <a:pPr algn="ctr">
              <a:lnSpc>
                <a:spcPts val="4199"/>
              </a:lnSpc>
            </a:pPr>
            <a:r>
              <a:rPr lang="en-US" sz="2999">
                <a:solidFill>
                  <a:srgbClr val="2D2D2D"/>
                </a:solidFill>
                <a:latin typeface="Canva Sans"/>
                <a:ea typeface="Canva Sans"/>
                <a:cs typeface="Canva Sans"/>
                <a:sym typeface="Canva Sans"/>
              </a:rPr>
              <a:t>backgrounds... </a:t>
            </a:r>
          </a:p>
        </p:txBody>
      </p:sp>
      <p:sp>
        <p:nvSpPr>
          <p:cNvPr id="8" name="TextBox 8"/>
          <p:cNvSpPr txBox="1"/>
          <p:nvPr/>
        </p:nvSpPr>
        <p:spPr>
          <a:xfrm>
            <a:off x="6709060" y="9509644"/>
            <a:ext cx="10200753" cy="372744"/>
          </a:xfrm>
          <a:prstGeom prst="rect">
            <a:avLst/>
          </a:prstGeom>
        </p:spPr>
        <p:txBody>
          <a:bodyPr lIns="0" tIns="0" rIns="0" bIns="0" rtlCol="0" anchor="t">
            <a:spAutoFit/>
          </a:bodyPr>
          <a:lstStyle/>
          <a:p>
            <a:pPr algn="r">
              <a:lnSpc>
                <a:spcPts val="3080"/>
              </a:lnSpc>
            </a:pPr>
            <a:r>
              <a:rPr lang="en-US" sz="2200">
                <a:solidFill>
                  <a:srgbClr val="2D2D2D"/>
                </a:solidFill>
                <a:latin typeface="Canva Sans"/>
                <a:ea typeface="Canva Sans"/>
                <a:cs typeface="Canva Sans"/>
                <a:sym typeface="Canva Sans"/>
              </a:rPr>
              <a:t>Plot (from VowSpace documentation)</a:t>
            </a:r>
          </a:p>
        </p:txBody>
      </p:sp>
      <p:sp>
        <p:nvSpPr>
          <p:cNvPr id="9" name="TextBox 9"/>
          <p:cNvSpPr txBox="1"/>
          <p:nvPr/>
        </p:nvSpPr>
        <p:spPr>
          <a:xfrm>
            <a:off x="1976024" y="1475870"/>
            <a:ext cx="14651572"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How do we use vowel formant frequencies?</a:t>
            </a:r>
          </a:p>
          <a:p>
            <a:pPr algn="l">
              <a:lnSpc>
                <a:spcPts val="6719"/>
              </a:lnSpc>
            </a:pPr>
            <a:r>
              <a:rPr lang="en-US" sz="4800" b="1">
                <a:solidFill>
                  <a:srgbClr val="2D2D2D"/>
                </a:solidFill>
                <a:latin typeface="Fraunces Heavy"/>
                <a:ea typeface="Fraunces Heavy"/>
                <a:cs typeface="Fraunces Heavy"/>
                <a:sym typeface="Fraunces Heavy"/>
              </a:rPr>
              <a:t>Sociolinguistics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flipH="1">
            <a:off x="1038225" y="1013450"/>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Freeform 7"/>
          <p:cNvSpPr/>
          <p:nvPr/>
        </p:nvSpPr>
        <p:spPr>
          <a:xfrm>
            <a:off x="4765677" y="3443904"/>
            <a:ext cx="9087871" cy="6043434"/>
          </a:xfrm>
          <a:custGeom>
            <a:avLst/>
            <a:gdLst/>
            <a:ahLst/>
            <a:cxnLst/>
            <a:rect l="l" t="t" r="r" b="b"/>
            <a:pathLst>
              <a:path w="9087871" h="6043434">
                <a:moveTo>
                  <a:pt x="0" y="0"/>
                </a:moveTo>
                <a:lnTo>
                  <a:pt x="9087871" y="0"/>
                </a:lnTo>
                <a:lnTo>
                  <a:pt x="9087871" y="6043434"/>
                </a:lnTo>
                <a:lnTo>
                  <a:pt x="0" y="6043434"/>
                </a:lnTo>
                <a:lnTo>
                  <a:pt x="0" y="0"/>
                </a:lnTo>
                <a:close/>
              </a:path>
            </a:pathLst>
          </a:custGeom>
          <a:blipFill>
            <a:blip r:embed="rId8"/>
            <a:stretch>
              <a:fillRect/>
            </a:stretch>
          </a:blipFill>
        </p:spPr>
        <p:txBody>
          <a:bodyPr/>
          <a:lstStyle/>
          <a:p>
            <a:endParaRPr lang="en-TR"/>
          </a:p>
        </p:txBody>
      </p:sp>
      <p:sp>
        <p:nvSpPr>
          <p:cNvPr id="8" name="TextBox 8"/>
          <p:cNvSpPr txBox="1"/>
          <p:nvPr/>
        </p:nvSpPr>
        <p:spPr>
          <a:xfrm>
            <a:off x="4464262" y="2498589"/>
            <a:ext cx="10445949" cy="533400"/>
          </a:xfrm>
          <a:prstGeom prst="rect">
            <a:avLst/>
          </a:prstGeom>
        </p:spPr>
        <p:txBody>
          <a:bodyPr lIns="0" tIns="0" rIns="0" bIns="0" rtlCol="0" anchor="t">
            <a:spAutoFit/>
          </a:bodyPr>
          <a:lstStyle/>
          <a:p>
            <a:pPr algn="just">
              <a:lnSpc>
                <a:spcPts val="4499"/>
              </a:lnSpc>
            </a:pPr>
            <a:r>
              <a:rPr lang="en-US" sz="2999">
                <a:solidFill>
                  <a:srgbClr val="2D2D2D"/>
                </a:solidFill>
                <a:latin typeface="DM Sans"/>
                <a:ea typeface="DM Sans"/>
                <a:cs typeface="DM Sans"/>
                <a:sym typeface="DM Sans"/>
              </a:rPr>
              <a:t>the acoustic features of vowel sounds can be plotted.</a:t>
            </a:r>
          </a:p>
        </p:txBody>
      </p:sp>
      <p:sp>
        <p:nvSpPr>
          <p:cNvPr id="9" name="TextBox 9"/>
          <p:cNvSpPr txBox="1"/>
          <p:nvPr/>
        </p:nvSpPr>
        <p:spPr>
          <a:xfrm>
            <a:off x="4801551" y="1668854"/>
            <a:ext cx="8720772" cy="646429"/>
          </a:xfrm>
          <a:prstGeom prst="rect">
            <a:avLst/>
          </a:prstGeom>
        </p:spPr>
        <p:txBody>
          <a:bodyPr lIns="0" tIns="0" rIns="0" bIns="0" rtlCol="0" anchor="t">
            <a:spAutoFit/>
          </a:bodyPr>
          <a:lstStyle/>
          <a:p>
            <a:pPr algn="ctr">
              <a:lnSpc>
                <a:spcPts val="5320"/>
              </a:lnSpc>
            </a:pPr>
            <a:r>
              <a:rPr lang="en-US" sz="3800" b="1">
                <a:solidFill>
                  <a:srgbClr val="2D2D2D"/>
                </a:solidFill>
                <a:latin typeface="Fraunces Heavy"/>
                <a:ea typeface="Fraunces Heavy"/>
                <a:cs typeface="Fraunces Heavy"/>
                <a:sym typeface="Fraunces Heavy"/>
              </a:rPr>
              <a:t>Vowel visualization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flipH="1">
            <a:off x="1038225" y="1013450"/>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Freeform 7"/>
          <p:cNvSpPr/>
          <p:nvPr/>
        </p:nvSpPr>
        <p:spPr>
          <a:xfrm>
            <a:off x="5194649" y="2835873"/>
            <a:ext cx="7898701" cy="5983266"/>
          </a:xfrm>
          <a:custGeom>
            <a:avLst/>
            <a:gdLst/>
            <a:ahLst/>
            <a:cxnLst/>
            <a:rect l="l" t="t" r="r" b="b"/>
            <a:pathLst>
              <a:path w="7898701" h="5983266">
                <a:moveTo>
                  <a:pt x="0" y="0"/>
                </a:moveTo>
                <a:lnTo>
                  <a:pt x="7898700" y="0"/>
                </a:lnTo>
                <a:lnTo>
                  <a:pt x="7898700" y="5983266"/>
                </a:lnTo>
                <a:lnTo>
                  <a:pt x="0" y="5983266"/>
                </a:lnTo>
                <a:lnTo>
                  <a:pt x="0" y="0"/>
                </a:lnTo>
                <a:close/>
              </a:path>
            </a:pathLst>
          </a:custGeom>
          <a:blipFill>
            <a:blip r:embed="rId8"/>
            <a:stretch>
              <a:fillRect/>
            </a:stretch>
          </a:blipFill>
        </p:spPr>
        <p:txBody>
          <a:bodyPr/>
          <a:lstStyle/>
          <a:p>
            <a:endParaRPr lang="en-TR"/>
          </a:p>
        </p:txBody>
      </p:sp>
      <p:sp>
        <p:nvSpPr>
          <p:cNvPr id="8" name="TextBox 8"/>
          <p:cNvSpPr txBox="1"/>
          <p:nvPr/>
        </p:nvSpPr>
        <p:spPr>
          <a:xfrm>
            <a:off x="4801551" y="1668854"/>
            <a:ext cx="8720772" cy="646429"/>
          </a:xfrm>
          <a:prstGeom prst="rect">
            <a:avLst/>
          </a:prstGeom>
        </p:spPr>
        <p:txBody>
          <a:bodyPr lIns="0" tIns="0" rIns="0" bIns="0" rtlCol="0" anchor="t">
            <a:spAutoFit/>
          </a:bodyPr>
          <a:lstStyle/>
          <a:p>
            <a:pPr algn="l">
              <a:lnSpc>
                <a:spcPts val="5320"/>
              </a:lnSpc>
            </a:pPr>
            <a:r>
              <a:rPr lang="en-US" sz="3800" b="1">
                <a:solidFill>
                  <a:srgbClr val="2D2D2D"/>
                </a:solidFill>
                <a:latin typeface="Fraunces Heavy"/>
                <a:ea typeface="Fraunces Heavy"/>
                <a:cs typeface="Fraunces Heavy"/>
                <a:sym typeface="Fraunces Heavy"/>
              </a:rPr>
              <a:t>A side note: What is a vowel space?</a:t>
            </a:r>
          </a:p>
        </p:txBody>
      </p:sp>
      <p:sp>
        <p:nvSpPr>
          <p:cNvPr id="9" name="TextBox 9"/>
          <p:cNvSpPr txBox="1"/>
          <p:nvPr/>
        </p:nvSpPr>
        <p:spPr>
          <a:xfrm>
            <a:off x="11449437" y="9327259"/>
            <a:ext cx="1897261" cy="396239"/>
          </a:xfrm>
          <a:prstGeom prst="rect">
            <a:avLst/>
          </a:prstGeom>
        </p:spPr>
        <p:txBody>
          <a:bodyPr lIns="0" tIns="0" rIns="0" bIns="0" rtlCol="0" anchor="t">
            <a:spAutoFit/>
          </a:bodyPr>
          <a:lstStyle/>
          <a:p>
            <a:pPr algn="ctr">
              <a:lnSpc>
                <a:spcPts val="3360"/>
              </a:lnSpc>
            </a:pPr>
            <a:r>
              <a:rPr lang="en-US" sz="2400">
                <a:solidFill>
                  <a:srgbClr val="2D2D2D"/>
                </a:solidFill>
                <a:latin typeface="Canva Sans"/>
                <a:ea typeface="Canva Sans"/>
                <a:cs typeface="Canva Sans"/>
                <a:sym typeface="Canva Sans"/>
              </a:rPr>
              <a:t>(Jones, 1917)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flipH="1">
            <a:off x="1038225" y="1013450"/>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8" name="TextBox 8"/>
          <p:cNvSpPr txBox="1"/>
          <p:nvPr/>
        </p:nvSpPr>
        <p:spPr>
          <a:xfrm>
            <a:off x="4801551" y="1668854"/>
            <a:ext cx="8720772" cy="646429"/>
          </a:xfrm>
          <a:prstGeom prst="rect">
            <a:avLst/>
          </a:prstGeom>
        </p:spPr>
        <p:txBody>
          <a:bodyPr lIns="0" tIns="0" rIns="0" bIns="0" rtlCol="0" anchor="t">
            <a:spAutoFit/>
          </a:bodyPr>
          <a:lstStyle/>
          <a:p>
            <a:pPr algn="l">
              <a:lnSpc>
                <a:spcPts val="5320"/>
              </a:lnSpc>
            </a:pPr>
            <a:r>
              <a:rPr lang="en-US" sz="3800" b="1" dirty="0">
                <a:solidFill>
                  <a:srgbClr val="2D2D2D"/>
                </a:solidFill>
                <a:latin typeface="Fraunces Heavy"/>
                <a:ea typeface="Fraunces Heavy"/>
                <a:cs typeface="Fraunces Heavy"/>
                <a:sym typeface="Fraunces Heavy"/>
              </a:rPr>
              <a:t>A side note: What is a vowel space?</a:t>
            </a:r>
          </a:p>
        </p:txBody>
      </p:sp>
      <p:sp>
        <p:nvSpPr>
          <p:cNvPr id="9" name="TextBox 9"/>
          <p:cNvSpPr txBox="1"/>
          <p:nvPr/>
        </p:nvSpPr>
        <p:spPr>
          <a:xfrm>
            <a:off x="11277540" y="9327259"/>
            <a:ext cx="2241054" cy="396239"/>
          </a:xfrm>
          <a:prstGeom prst="rect">
            <a:avLst/>
          </a:prstGeom>
        </p:spPr>
        <p:txBody>
          <a:bodyPr lIns="0" tIns="0" rIns="0" bIns="0" rtlCol="0" anchor="t">
            <a:spAutoFit/>
          </a:bodyPr>
          <a:lstStyle/>
          <a:p>
            <a:pPr algn="ctr">
              <a:lnSpc>
                <a:spcPts val="3360"/>
              </a:lnSpc>
            </a:pPr>
            <a:r>
              <a:rPr lang="en-US" sz="2400">
                <a:solidFill>
                  <a:srgbClr val="2D2D2D"/>
                </a:solidFill>
                <a:latin typeface="Canva Sans"/>
                <a:ea typeface="Canva Sans"/>
                <a:cs typeface="Canva Sans"/>
                <a:sym typeface="Canva Sans"/>
              </a:rPr>
              <a:t>(My face, 2024)</a:t>
            </a:r>
          </a:p>
        </p:txBody>
      </p:sp>
      <p:pic>
        <p:nvPicPr>
          <p:cNvPr id="12" name="Picture 11" descr="Side view of a person's face&#10;&#10;Description automatically generated">
            <a:extLst>
              <a:ext uri="{FF2B5EF4-FFF2-40B4-BE49-F238E27FC236}">
                <a16:creationId xmlns:a16="http://schemas.microsoft.com/office/drawing/2014/main" id="{437324C6-F5AF-E514-FAE4-35C421FB928C}"/>
              </a:ext>
            </a:extLst>
          </p:cNvPr>
          <p:cNvPicPr>
            <a:picLocks noChangeAspect="1"/>
          </p:cNvPicPr>
          <p:nvPr/>
        </p:nvPicPr>
        <p:blipFill rotWithShape="1">
          <a:blip r:embed="rId8">
            <a:extLst>
              <a:ext uri="{28A0092B-C50C-407E-A947-70E740481C1C}">
                <a14:useLocalDpi xmlns:a14="http://schemas.microsoft.com/office/drawing/2010/main" val="0"/>
              </a:ext>
            </a:extLst>
          </a:blip>
          <a:srcRect l="24878" t="10936" r="25510" b="16551"/>
          <a:stretch/>
        </p:blipFill>
        <p:spPr>
          <a:xfrm>
            <a:off x="5243726" y="2430956"/>
            <a:ext cx="7836421" cy="6442617"/>
          </a:xfrm>
          <a:prstGeom prst="rect">
            <a:avLst/>
          </a:prstGeom>
        </p:spPr>
      </p:pic>
      <p:sp>
        <p:nvSpPr>
          <p:cNvPr id="7" name="Freeform 7"/>
          <p:cNvSpPr/>
          <p:nvPr/>
        </p:nvSpPr>
        <p:spPr>
          <a:xfrm>
            <a:off x="6400800" y="7046753"/>
            <a:ext cx="2514600" cy="1826819"/>
          </a:xfrm>
          <a:custGeom>
            <a:avLst/>
            <a:gdLst/>
            <a:ahLst/>
            <a:cxnLst/>
            <a:rect l="l" t="t" r="r" b="b"/>
            <a:pathLst>
              <a:path w="7898701" h="5983266">
                <a:moveTo>
                  <a:pt x="0" y="0"/>
                </a:moveTo>
                <a:lnTo>
                  <a:pt x="7898701" y="0"/>
                </a:lnTo>
                <a:lnTo>
                  <a:pt x="7898701" y="5983265"/>
                </a:lnTo>
                <a:lnTo>
                  <a:pt x="0" y="5983265"/>
                </a:lnTo>
                <a:lnTo>
                  <a:pt x="0" y="0"/>
                </a:lnTo>
                <a:close/>
              </a:path>
            </a:pathLst>
          </a:custGeom>
          <a:blipFill>
            <a:blip r:embed="rId9"/>
            <a:stretch>
              <a:fillRect/>
            </a:stretch>
          </a:blipFill>
        </p:spPr>
        <p:txBody>
          <a:bodyPr/>
          <a:lstStyle/>
          <a:p>
            <a:endParaRPr lang="en-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F5EA-3842-A2DB-E81A-C15ABC2AE1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D8983B5-199D-EC4C-7623-B37901BFE725}"/>
              </a:ext>
            </a:extLst>
          </p:cNvPr>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a:extLst>
              <a:ext uri="{FF2B5EF4-FFF2-40B4-BE49-F238E27FC236}">
                <a16:creationId xmlns:a16="http://schemas.microsoft.com/office/drawing/2014/main" id="{6771485A-EA6C-7CFC-9E93-8804F017102F}"/>
              </a:ext>
            </a:extLst>
          </p:cNvPr>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a:extLst>
              <a:ext uri="{FF2B5EF4-FFF2-40B4-BE49-F238E27FC236}">
                <a16:creationId xmlns:a16="http://schemas.microsoft.com/office/drawing/2014/main" id="{1F004FC5-F72B-9733-FF3E-512E5073CA0C}"/>
              </a:ext>
            </a:extLst>
          </p:cNvPr>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a:extLst>
              <a:ext uri="{FF2B5EF4-FFF2-40B4-BE49-F238E27FC236}">
                <a16:creationId xmlns:a16="http://schemas.microsoft.com/office/drawing/2014/main" id="{B67DD2AC-53BD-11A1-21E4-5007A78D270D}"/>
              </a:ext>
            </a:extLst>
          </p:cNvPr>
          <p:cNvSpPr/>
          <p:nvPr/>
        </p:nvSpPr>
        <p:spPr>
          <a:xfrm>
            <a:off x="1746685" y="2452770"/>
            <a:ext cx="15163127" cy="6975039"/>
          </a:xfrm>
          <a:custGeom>
            <a:avLst/>
            <a:gdLst/>
            <a:ahLst/>
            <a:cxnLst/>
            <a:rect l="l" t="t" r="r" b="b"/>
            <a:pathLst>
              <a:path w="15163127" h="6975039">
                <a:moveTo>
                  <a:pt x="0" y="0"/>
                </a:moveTo>
                <a:lnTo>
                  <a:pt x="15163128" y="0"/>
                </a:lnTo>
                <a:lnTo>
                  <a:pt x="15163128" y="6975039"/>
                </a:lnTo>
                <a:lnTo>
                  <a:pt x="0" y="6975039"/>
                </a:lnTo>
                <a:lnTo>
                  <a:pt x="0" y="0"/>
                </a:lnTo>
                <a:close/>
              </a:path>
            </a:pathLst>
          </a:custGeom>
          <a:blipFill>
            <a:blip r:embed="rId4"/>
            <a:stretch>
              <a:fillRect/>
            </a:stretch>
          </a:blipFill>
        </p:spPr>
        <p:txBody>
          <a:bodyPr/>
          <a:lstStyle/>
          <a:p>
            <a:endParaRPr lang="en-TR"/>
          </a:p>
        </p:txBody>
      </p:sp>
      <p:sp>
        <p:nvSpPr>
          <p:cNvPr id="6" name="TextBox 6">
            <a:extLst>
              <a:ext uri="{FF2B5EF4-FFF2-40B4-BE49-F238E27FC236}">
                <a16:creationId xmlns:a16="http://schemas.microsoft.com/office/drawing/2014/main" id="{525E5C1E-68FC-19DD-0AF3-487ED58986B8}"/>
              </a:ext>
            </a:extLst>
          </p:cNvPr>
          <p:cNvSpPr txBox="1"/>
          <p:nvPr/>
        </p:nvSpPr>
        <p:spPr>
          <a:xfrm>
            <a:off x="3008280" y="1195875"/>
            <a:ext cx="13133766"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
        <p:nvSpPr>
          <p:cNvPr id="7" name="TextBox 7">
            <a:extLst>
              <a:ext uri="{FF2B5EF4-FFF2-40B4-BE49-F238E27FC236}">
                <a16:creationId xmlns:a16="http://schemas.microsoft.com/office/drawing/2014/main" id="{82B9346B-299D-0AF0-1F27-78449C5C3456}"/>
              </a:ext>
            </a:extLst>
          </p:cNvPr>
          <p:cNvSpPr txBox="1"/>
          <p:nvPr/>
        </p:nvSpPr>
        <p:spPr>
          <a:xfrm>
            <a:off x="6709060" y="9509644"/>
            <a:ext cx="10200753" cy="372744"/>
          </a:xfrm>
          <a:prstGeom prst="rect">
            <a:avLst/>
          </a:prstGeom>
        </p:spPr>
        <p:txBody>
          <a:bodyPr lIns="0" tIns="0" rIns="0" bIns="0" rtlCol="0" anchor="t">
            <a:spAutoFit/>
          </a:bodyPr>
          <a:lstStyle/>
          <a:p>
            <a:pPr algn="r">
              <a:lnSpc>
                <a:spcPts val="3080"/>
              </a:lnSpc>
            </a:pPr>
            <a:r>
              <a:rPr lang="en-US" sz="2200" dirty="0">
                <a:solidFill>
                  <a:srgbClr val="2D2D2D"/>
                </a:solidFill>
                <a:latin typeface="Canva Sans"/>
                <a:ea typeface="Canva Sans"/>
                <a:cs typeface="Canva Sans"/>
                <a:sym typeface="Canva Sans"/>
              </a:rPr>
              <a:t>Spectrogram (from VowSpace documentation)</a:t>
            </a:r>
          </a:p>
        </p:txBody>
      </p:sp>
      <p:sp>
        <p:nvSpPr>
          <p:cNvPr id="9" name="TextBox 8">
            <a:extLst>
              <a:ext uri="{FF2B5EF4-FFF2-40B4-BE49-F238E27FC236}">
                <a16:creationId xmlns:a16="http://schemas.microsoft.com/office/drawing/2014/main" id="{EF53AAE1-DB68-DD15-D0EF-F7380601DBED}"/>
              </a:ext>
            </a:extLst>
          </p:cNvPr>
          <p:cNvSpPr txBox="1"/>
          <p:nvPr/>
        </p:nvSpPr>
        <p:spPr>
          <a:xfrm>
            <a:off x="4038600" y="2098765"/>
            <a:ext cx="9152312" cy="496418"/>
          </a:xfrm>
          <a:prstGeom prst="rect">
            <a:avLst/>
          </a:prstGeom>
          <a:noFill/>
        </p:spPr>
        <p:txBody>
          <a:bodyPr wrap="square">
            <a:spAutoFit/>
          </a:bodyPr>
          <a:lstStyle/>
          <a:p>
            <a:pPr algn="ctr">
              <a:lnSpc>
                <a:spcPts val="3080"/>
              </a:lnSpc>
            </a:pPr>
            <a:r>
              <a:rPr lang="en-US" sz="3200" dirty="0">
                <a:solidFill>
                  <a:srgbClr val="2D2D2D"/>
                </a:solidFill>
                <a:latin typeface="Canva Sans"/>
                <a:ea typeface="Canva Sans"/>
                <a:cs typeface="Canva Sans"/>
                <a:sym typeface="Canva Sans"/>
              </a:rPr>
              <a:t>More understandable now?</a:t>
            </a:r>
          </a:p>
        </p:txBody>
      </p:sp>
    </p:spTree>
    <p:extLst>
      <p:ext uri="{BB962C8B-B14F-4D97-AF65-F5344CB8AC3E}">
        <p14:creationId xmlns:p14="http://schemas.microsoft.com/office/powerpoint/2010/main" val="22237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272C-DD65-B53E-6946-E43BA4192B2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DF8F76-FEBA-D8B6-9F3D-E712819B9915}"/>
              </a:ext>
            </a:extLst>
          </p:cNvPr>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a:extLst>
              <a:ext uri="{FF2B5EF4-FFF2-40B4-BE49-F238E27FC236}">
                <a16:creationId xmlns:a16="http://schemas.microsoft.com/office/drawing/2014/main" id="{F2E3BCF2-A25F-1FA0-C0EF-43E63A66B305}"/>
              </a:ext>
            </a:extLst>
          </p:cNvPr>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a:extLst>
              <a:ext uri="{FF2B5EF4-FFF2-40B4-BE49-F238E27FC236}">
                <a16:creationId xmlns:a16="http://schemas.microsoft.com/office/drawing/2014/main" id="{B86413E5-3E83-8561-405F-7BDE6CDF358D}"/>
              </a:ext>
            </a:extLst>
          </p:cNvPr>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a:extLst>
              <a:ext uri="{FF2B5EF4-FFF2-40B4-BE49-F238E27FC236}">
                <a16:creationId xmlns:a16="http://schemas.microsoft.com/office/drawing/2014/main" id="{06A06BE2-650F-4CB2-01B6-9F53B8FB9989}"/>
              </a:ext>
            </a:extLst>
          </p:cNvPr>
          <p:cNvSpPr/>
          <p:nvPr/>
        </p:nvSpPr>
        <p:spPr>
          <a:xfrm>
            <a:off x="4422575" y="2595183"/>
            <a:ext cx="9442850" cy="7034923"/>
          </a:xfrm>
          <a:custGeom>
            <a:avLst/>
            <a:gdLst/>
            <a:ahLst/>
            <a:cxnLst/>
            <a:rect l="l" t="t" r="r" b="b"/>
            <a:pathLst>
              <a:path w="9442850" h="7034923">
                <a:moveTo>
                  <a:pt x="0" y="0"/>
                </a:moveTo>
                <a:lnTo>
                  <a:pt x="9442850" y="0"/>
                </a:lnTo>
                <a:lnTo>
                  <a:pt x="9442850" y="7034924"/>
                </a:lnTo>
                <a:lnTo>
                  <a:pt x="0" y="7034924"/>
                </a:lnTo>
                <a:lnTo>
                  <a:pt x="0" y="0"/>
                </a:lnTo>
                <a:close/>
              </a:path>
            </a:pathLst>
          </a:custGeom>
          <a:blipFill>
            <a:blip r:embed="rId4"/>
            <a:stretch>
              <a:fillRect/>
            </a:stretch>
          </a:blipFill>
        </p:spPr>
        <p:txBody>
          <a:bodyPr/>
          <a:lstStyle/>
          <a:p>
            <a:endParaRPr lang="en-TR"/>
          </a:p>
        </p:txBody>
      </p:sp>
      <p:sp>
        <p:nvSpPr>
          <p:cNvPr id="6" name="TextBox 6">
            <a:extLst>
              <a:ext uri="{FF2B5EF4-FFF2-40B4-BE49-F238E27FC236}">
                <a16:creationId xmlns:a16="http://schemas.microsoft.com/office/drawing/2014/main" id="{98B21521-1AFC-C8AC-1C1C-780ECA93C934}"/>
              </a:ext>
            </a:extLst>
          </p:cNvPr>
          <p:cNvSpPr txBox="1"/>
          <p:nvPr/>
        </p:nvSpPr>
        <p:spPr>
          <a:xfrm>
            <a:off x="3008280" y="1195875"/>
            <a:ext cx="13133766"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
        <p:nvSpPr>
          <p:cNvPr id="9" name="TextBox 8">
            <a:extLst>
              <a:ext uri="{FF2B5EF4-FFF2-40B4-BE49-F238E27FC236}">
                <a16:creationId xmlns:a16="http://schemas.microsoft.com/office/drawing/2014/main" id="{9EDAA8CB-E2BD-E3CF-ED05-670FA817008E}"/>
              </a:ext>
            </a:extLst>
          </p:cNvPr>
          <p:cNvSpPr txBox="1"/>
          <p:nvPr/>
        </p:nvSpPr>
        <p:spPr>
          <a:xfrm>
            <a:off x="4038600" y="2098765"/>
            <a:ext cx="9152312" cy="496418"/>
          </a:xfrm>
          <a:prstGeom prst="rect">
            <a:avLst/>
          </a:prstGeom>
          <a:noFill/>
        </p:spPr>
        <p:txBody>
          <a:bodyPr wrap="square">
            <a:spAutoFit/>
          </a:bodyPr>
          <a:lstStyle/>
          <a:p>
            <a:pPr algn="ctr">
              <a:lnSpc>
                <a:spcPts val="3080"/>
              </a:lnSpc>
            </a:pPr>
            <a:r>
              <a:rPr lang="en-US" sz="3200" dirty="0">
                <a:solidFill>
                  <a:srgbClr val="2D2D2D"/>
                </a:solidFill>
                <a:latin typeface="Canva Sans"/>
                <a:ea typeface="Canva Sans"/>
                <a:cs typeface="Canva Sans"/>
                <a:sym typeface="Canva Sans"/>
              </a:rPr>
              <a:t>More understandable now?</a:t>
            </a:r>
          </a:p>
        </p:txBody>
      </p:sp>
    </p:spTree>
    <p:extLst>
      <p:ext uri="{BB962C8B-B14F-4D97-AF65-F5344CB8AC3E}">
        <p14:creationId xmlns:p14="http://schemas.microsoft.com/office/powerpoint/2010/main" val="8830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V="1">
            <a:off x="12686811" y="8118609"/>
            <a:ext cx="2216016" cy="2216016"/>
          </a:xfrm>
          <a:custGeom>
            <a:avLst/>
            <a:gdLst/>
            <a:ahLst/>
            <a:cxnLst/>
            <a:rect l="l" t="t" r="r" b="b"/>
            <a:pathLst>
              <a:path w="2216016" h="2216016">
                <a:moveTo>
                  <a:pt x="0" y="2216016"/>
                </a:moveTo>
                <a:lnTo>
                  <a:pt x="2216016" y="2216016"/>
                </a:lnTo>
                <a:lnTo>
                  <a:pt x="2216016" y="0"/>
                </a:lnTo>
                <a:lnTo>
                  <a:pt x="0" y="0"/>
                </a:lnTo>
                <a:lnTo>
                  <a:pt x="0" y="221601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rot="-10800000">
            <a:off x="14902827" y="2981483"/>
            <a:ext cx="4512899" cy="4488283"/>
          </a:xfrm>
          <a:custGeom>
            <a:avLst/>
            <a:gdLst/>
            <a:ahLst/>
            <a:cxnLst/>
            <a:rect l="l" t="t" r="r" b="b"/>
            <a:pathLst>
              <a:path w="4512899" h="4488283">
                <a:moveTo>
                  <a:pt x="0" y="0"/>
                </a:moveTo>
                <a:lnTo>
                  <a:pt x="4512899" y="0"/>
                </a:lnTo>
                <a:lnTo>
                  <a:pt x="4512899" y="4488283"/>
                </a:lnTo>
                <a:lnTo>
                  <a:pt x="0" y="44882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1993519" y="1888817"/>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Overview</a:t>
            </a:r>
          </a:p>
        </p:txBody>
      </p:sp>
      <p:sp>
        <p:nvSpPr>
          <p:cNvPr id="8" name="TextBox 8"/>
          <p:cNvSpPr txBox="1"/>
          <p:nvPr/>
        </p:nvSpPr>
        <p:spPr>
          <a:xfrm>
            <a:off x="1993519" y="4018347"/>
            <a:ext cx="8028708" cy="3636645"/>
          </a:xfrm>
          <a:prstGeom prst="rect">
            <a:avLst/>
          </a:prstGeom>
        </p:spPr>
        <p:txBody>
          <a:bodyPr lIns="0" tIns="0" rIns="0" bIns="0" rtlCol="0" anchor="t">
            <a:spAutoFit/>
          </a:bodyPr>
          <a:lstStyle/>
          <a:p>
            <a:pPr marL="604519" lvl="1" indent="-302260" algn="just">
              <a:lnSpc>
                <a:spcPts val="4199"/>
              </a:lnSpc>
              <a:buFont typeface="Arial"/>
              <a:buChar char="•"/>
            </a:pPr>
            <a:r>
              <a:rPr lang="en-US" sz="2799">
                <a:solidFill>
                  <a:srgbClr val="2D2D2D"/>
                </a:solidFill>
                <a:latin typeface="DM Sans"/>
                <a:ea typeface="DM Sans"/>
                <a:cs typeface="DM Sans"/>
                <a:sym typeface="DM Sans"/>
              </a:rPr>
              <a:t>What are vowel formant frequencies?</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How do we use VFFs?</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VFF normalization</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VFF visualization</a:t>
            </a:r>
          </a:p>
          <a:p>
            <a:pPr algn="just">
              <a:lnSpc>
                <a:spcPts val="4199"/>
              </a:lnSpc>
            </a:pPr>
            <a:r>
              <a:rPr lang="en-US" sz="2799">
                <a:solidFill>
                  <a:srgbClr val="2D2D2D"/>
                </a:solidFill>
                <a:latin typeface="DM Sans"/>
                <a:ea typeface="DM Sans"/>
                <a:cs typeface="DM Sans"/>
                <a:sym typeface="DM Sans"/>
              </a:rPr>
              <a:t>   ------ ------ ------</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VowSpace</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praanscribe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4193090" y="3358179"/>
            <a:ext cx="10673383" cy="5159361"/>
          </a:xfrm>
          <a:prstGeom prst="rect">
            <a:avLst/>
          </a:prstGeom>
        </p:spPr>
        <p:txBody>
          <a:bodyPr lIns="0" tIns="0" rIns="0" bIns="0" rtlCol="0" anchor="t">
            <a:spAutoFit/>
          </a:bodyPr>
          <a:lstStyle/>
          <a:p>
            <a:pPr algn="just">
              <a:lnSpc>
                <a:spcPts val="4499"/>
              </a:lnSpc>
            </a:pPr>
            <a:r>
              <a:rPr lang="en-US" sz="2999" b="1" dirty="0">
                <a:solidFill>
                  <a:srgbClr val="2D2D2D"/>
                </a:solidFill>
                <a:latin typeface="DM Sans Bold"/>
                <a:ea typeface="DM Sans Bold"/>
                <a:cs typeface="DM Sans Bold"/>
                <a:sym typeface="DM Sans Bold"/>
              </a:rPr>
              <a:t>Especially in sociolinguistic research, we might have narrower scopes (</a:t>
            </a:r>
            <a:r>
              <a:rPr lang="en-US" sz="2999" b="1" dirty="0" err="1">
                <a:solidFill>
                  <a:srgbClr val="2D2D2D"/>
                </a:solidFill>
                <a:latin typeface="DM Sans Bold"/>
                <a:ea typeface="DM Sans Bold"/>
                <a:cs typeface="DM Sans Bold"/>
                <a:sym typeface="DM Sans Bold"/>
              </a:rPr>
              <a:t>eg.</a:t>
            </a:r>
            <a:r>
              <a:rPr lang="en-US" sz="2999" b="1" dirty="0">
                <a:solidFill>
                  <a:srgbClr val="2D2D2D"/>
                </a:solidFill>
                <a:latin typeface="DM Sans Bold"/>
                <a:ea typeface="DM Sans Bold"/>
                <a:cs typeface="DM Sans Bold"/>
                <a:sym typeface="DM Sans Bold"/>
              </a:rPr>
              <a:t> </a:t>
            </a:r>
            <a:r>
              <a:rPr lang="en-US" sz="2999" b="1" i="1" dirty="0">
                <a:solidFill>
                  <a:srgbClr val="2D2D2D"/>
                </a:solidFill>
                <a:latin typeface="DM Sans Bold Italics"/>
                <a:ea typeface="DM Sans Bold Italics"/>
                <a:cs typeface="DM Sans Bold Italics"/>
                <a:sym typeface="DM Sans Bold Italics"/>
              </a:rPr>
              <a:t>the vowel formant frequencies of the Ankara dialect</a:t>
            </a:r>
            <a:r>
              <a:rPr lang="en-US" sz="2999" b="1" dirty="0">
                <a:solidFill>
                  <a:srgbClr val="2D2D2D"/>
                </a:solidFill>
                <a:latin typeface="DM Sans Bold"/>
                <a:ea typeface="DM Sans Bold"/>
                <a:cs typeface="DM Sans Bold"/>
                <a:sym typeface="DM Sans Bold"/>
              </a:rPr>
              <a:t>, </a:t>
            </a:r>
            <a:r>
              <a:rPr lang="en-US" sz="2999" b="1" i="1" dirty="0">
                <a:solidFill>
                  <a:srgbClr val="2D2D2D"/>
                </a:solidFill>
                <a:latin typeface="DM Sans Bold Italics"/>
                <a:ea typeface="DM Sans Bold Italics"/>
                <a:cs typeface="DM Sans Bold Italics"/>
                <a:sym typeface="DM Sans Bold Italics"/>
              </a:rPr>
              <a:t>the vowel space of 20-year-old male Swahili speakers</a:t>
            </a:r>
            <a:r>
              <a:rPr lang="en-US" sz="2999" b="1" dirty="0">
                <a:solidFill>
                  <a:srgbClr val="2D2D2D"/>
                </a:solidFill>
                <a:latin typeface="DM Sans Bold"/>
                <a:ea typeface="DM Sans Bold"/>
                <a:cs typeface="DM Sans Bold"/>
                <a:sym typeface="DM Sans Bold"/>
              </a:rPr>
              <a:t>, etc.)</a:t>
            </a:r>
          </a:p>
          <a:p>
            <a:pPr algn="just">
              <a:lnSpc>
                <a:spcPts val="4499"/>
              </a:lnSpc>
            </a:pPr>
            <a:endParaRPr lang="en-US" sz="2999" b="1" dirty="0">
              <a:solidFill>
                <a:srgbClr val="2D2D2D"/>
              </a:solidFill>
              <a:latin typeface="DM Sans Bold"/>
              <a:ea typeface="DM Sans Bold"/>
              <a:cs typeface="DM Sans Bold"/>
              <a:sym typeface="DM Sans Bold"/>
            </a:endParaRPr>
          </a:p>
          <a:p>
            <a:pPr algn="just">
              <a:lnSpc>
                <a:spcPts val="4499"/>
              </a:lnSpc>
            </a:pPr>
            <a:r>
              <a:rPr lang="en-US" sz="2999" b="1" dirty="0">
                <a:solidFill>
                  <a:srgbClr val="2D2D2D"/>
                </a:solidFill>
                <a:latin typeface="DM Sans Bold"/>
                <a:ea typeface="DM Sans Bold"/>
                <a:cs typeface="DM Sans Bold"/>
                <a:sym typeface="DM Sans Bold"/>
              </a:rPr>
              <a:t>However, when we collect data, we have speakers with various levels of variable variation (</a:t>
            </a:r>
            <a:r>
              <a:rPr lang="en-US" sz="2999" b="1" dirty="0" err="1">
                <a:solidFill>
                  <a:srgbClr val="2D2D2D"/>
                </a:solidFill>
                <a:latin typeface="DM Sans Bold"/>
                <a:ea typeface="DM Sans Bold"/>
                <a:cs typeface="DM Sans Bold"/>
                <a:sym typeface="DM Sans Bold"/>
              </a:rPr>
              <a:t>eg.</a:t>
            </a:r>
            <a:r>
              <a:rPr lang="en-US" sz="2999" b="1" dirty="0">
                <a:solidFill>
                  <a:srgbClr val="2D2D2D"/>
                </a:solidFill>
                <a:latin typeface="DM Sans Bold"/>
                <a:ea typeface="DM Sans Bold"/>
                <a:cs typeface="DM Sans Bold"/>
                <a:sym typeface="DM Sans Bold"/>
              </a:rPr>
              <a:t> Native Turkish speaker from </a:t>
            </a:r>
            <a:r>
              <a:rPr lang="en-US" sz="2999" b="1" dirty="0" err="1">
                <a:solidFill>
                  <a:srgbClr val="2D2D2D"/>
                </a:solidFill>
                <a:latin typeface="DM Sans Bold"/>
                <a:ea typeface="DM Sans Bold"/>
                <a:cs typeface="DM Sans Bold"/>
                <a:sym typeface="DM Sans Bold"/>
              </a:rPr>
              <a:t>Isparta</a:t>
            </a:r>
            <a:r>
              <a:rPr lang="en-US" sz="2999" b="1" dirty="0">
                <a:solidFill>
                  <a:srgbClr val="2D2D2D"/>
                </a:solidFill>
                <a:latin typeface="DM Sans Bold"/>
                <a:ea typeface="DM Sans Bold"/>
                <a:cs typeface="DM Sans Bold"/>
                <a:sym typeface="DM Sans Bold"/>
              </a:rPr>
              <a:t>, 20 years old, biologically male). How can we eliminate the variations that we do not need?</a:t>
            </a:r>
          </a:p>
        </p:txBody>
      </p:sp>
      <p:sp>
        <p:nvSpPr>
          <p:cNvPr id="8" name="TextBox 8"/>
          <p:cNvSpPr txBox="1"/>
          <p:nvPr/>
        </p:nvSpPr>
        <p:spPr>
          <a:xfrm>
            <a:off x="5219589" y="1264914"/>
            <a:ext cx="8213417"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WE’VE GOT A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Freeform 7"/>
          <p:cNvSpPr/>
          <p:nvPr/>
        </p:nvSpPr>
        <p:spPr>
          <a:xfrm>
            <a:off x="5078416" y="7633687"/>
            <a:ext cx="3111764" cy="1119519"/>
          </a:xfrm>
          <a:custGeom>
            <a:avLst/>
            <a:gdLst/>
            <a:ahLst/>
            <a:cxnLst/>
            <a:rect l="l" t="t" r="r" b="b"/>
            <a:pathLst>
              <a:path w="3111764" h="1119519">
                <a:moveTo>
                  <a:pt x="0" y="0"/>
                </a:moveTo>
                <a:lnTo>
                  <a:pt x="3111764" y="0"/>
                </a:lnTo>
                <a:lnTo>
                  <a:pt x="3111764" y="1119520"/>
                </a:lnTo>
                <a:lnTo>
                  <a:pt x="0" y="1119520"/>
                </a:lnTo>
                <a:lnTo>
                  <a:pt x="0" y="0"/>
                </a:lnTo>
                <a:close/>
              </a:path>
            </a:pathLst>
          </a:custGeom>
          <a:blipFill>
            <a:blip r:embed="rId8"/>
            <a:stretch>
              <a:fillRect t="-6385" b="-6385"/>
            </a:stretch>
          </a:blipFill>
        </p:spPr>
        <p:txBody>
          <a:bodyPr/>
          <a:lstStyle/>
          <a:p>
            <a:endParaRPr lang="en-TR"/>
          </a:p>
        </p:txBody>
      </p:sp>
      <p:sp>
        <p:nvSpPr>
          <p:cNvPr id="8" name="Freeform 8"/>
          <p:cNvSpPr/>
          <p:nvPr/>
        </p:nvSpPr>
        <p:spPr>
          <a:xfrm>
            <a:off x="10166464" y="7633687"/>
            <a:ext cx="3266543" cy="1119519"/>
          </a:xfrm>
          <a:custGeom>
            <a:avLst/>
            <a:gdLst/>
            <a:ahLst/>
            <a:cxnLst/>
            <a:rect l="l" t="t" r="r" b="b"/>
            <a:pathLst>
              <a:path w="3266543" h="1119519">
                <a:moveTo>
                  <a:pt x="0" y="0"/>
                </a:moveTo>
                <a:lnTo>
                  <a:pt x="3266542" y="0"/>
                </a:lnTo>
                <a:lnTo>
                  <a:pt x="3266542" y="1119520"/>
                </a:lnTo>
                <a:lnTo>
                  <a:pt x="0" y="1119520"/>
                </a:lnTo>
                <a:lnTo>
                  <a:pt x="0" y="0"/>
                </a:lnTo>
                <a:close/>
              </a:path>
            </a:pathLst>
          </a:custGeom>
          <a:blipFill>
            <a:blip r:embed="rId9"/>
            <a:stretch>
              <a:fillRect/>
            </a:stretch>
          </a:blipFill>
        </p:spPr>
        <p:txBody>
          <a:bodyPr/>
          <a:lstStyle/>
          <a:p>
            <a:endParaRPr lang="en-TR"/>
          </a:p>
        </p:txBody>
      </p:sp>
      <p:sp>
        <p:nvSpPr>
          <p:cNvPr id="9" name="TextBox 9"/>
          <p:cNvSpPr txBox="1"/>
          <p:nvPr/>
        </p:nvSpPr>
        <p:spPr>
          <a:xfrm>
            <a:off x="4193090" y="3147412"/>
            <a:ext cx="10673383" cy="3343275"/>
          </a:xfrm>
          <a:prstGeom prst="rect">
            <a:avLst/>
          </a:prstGeom>
        </p:spPr>
        <p:txBody>
          <a:bodyPr lIns="0" tIns="0" rIns="0" bIns="0" rtlCol="0" anchor="t">
            <a:spAutoFit/>
          </a:bodyPr>
          <a:lstStyle/>
          <a:p>
            <a:pPr algn="ctr">
              <a:lnSpc>
                <a:spcPts val="4499"/>
              </a:lnSpc>
            </a:pPr>
            <a:r>
              <a:rPr lang="en-US" sz="2999" b="1">
                <a:solidFill>
                  <a:srgbClr val="2D2D2D"/>
                </a:solidFill>
                <a:latin typeface="DM Sans Bold"/>
                <a:ea typeface="DM Sans Bold"/>
                <a:cs typeface="DM Sans Bold"/>
                <a:sym typeface="DM Sans Bold"/>
              </a:rPr>
              <a:t>WE NORMALIZE OUR DATA!!</a:t>
            </a:r>
          </a:p>
          <a:p>
            <a:pPr algn="just">
              <a:lnSpc>
                <a:spcPts val="4499"/>
              </a:lnSpc>
            </a:pPr>
            <a:endParaRPr lang="en-US" sz="2999" b="1">
              <a:solidFill>
                <a:srgbClr val="2D2D2D"/>
              </a:solidFill>
              <a:latin typeface="DM Sans Bold"/>
              <a:ea typeface="DM Sans Bold"/>
              <a:cs typeface="DM Sans Bold"/>
              <a:sym typeface="DM Sans Bold"/>
            </a:endParaRPr>
          </a:p>
          <a:p>
            <a:pPr algn="just">
              <a:lnSpc>
                <a:spcPts val="4499"/>
              </a:lnSpc>
            </a:pPr>
            <a:r>
              <a:rPr lang="en-US" sz="2999" b="1">
                <a:solidFill>
                  <a:srgbClr val="2D2D2D"/>
                </a:solidFill>
                <a:latin typeface="DM Sans Bold"/>
                <a:ea typeface="DM Sans Bold"/>
                <a:cs typeface="DM Sans Bold"/>
                <a:sym typeface="DM Sans Bold"/>
              </a:rPr>
              <a:t>Lobanov Normalization: keeps the biological sex difference at a minimum while maintaining the variation.</a:t>
            </a:r>
          </a:p>
          <a:p>
            <a:pPr algn="just">
              <a:lnSpc>
                <a:spcPts val="4499"/>
              </a:lnSpc>
            </a:pPr>
            <a:endParaRPr lang="en-US" sz="2999" b="1">
              <a:solidFill>
                <a:srgbClr val="2D2D2D"/>
              </a:solidFill>
              <a:latin typeface="DM Sans Bold"/>
              <a:ea typeface="DM Sans Bold"/>
              <a:cs typeface="DM Sans Bold"/>
              <a:sym typeface="DM Sans Bold"/>
            </a:endParaRPr>
          </a:p>
          <a:p>
            <a:pPr algn="just">
              <a:lnSpc>
                <a:spcPts val="4499"/>
              </a:lnSpc>
            </a:pPr>
            <a:r>
              <a:rPr lang="en-US" sz="2999" b="1">
                <a:solidFill>
                  <a:srgbClr val="2D2D2D"/>
                </a:solidFill>
                <a:latin typeface="DM Sans Bold"/>
                <a:ea typeface="DM Sans Bold"/>
                <a:cs typeface="DM Sans Bold"/>
                <a:sym typeface="DM Sans Bold"/>
              </a:rPr>
              <a:t>Neary Normalization, Bark Normalization, etc.</a:t>
            </a:r>
          </a:p>
        </p:txBody>
      </p:sp>
      <p:sp>
        <p:nvSpPr>
          <p:cNvPr id="10" name="TextBox 10"/>
          <p:cNvSpPr txBox="1"/>
          <p:nvPr/>
        </p:nvSpPr>
        <p:spPr>
          <a:xfrm>
            <a:off x="5219589" y="1264914"/>
            <a:ext cx="8213417"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WE’VE GOT A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V="1">
            <a:off x="12686811" y="8118609"/>
            <a:ext cx="2216016" cy="2216016"/>
          </a:xfrm>
          <a:custGeom>
            <a:avLst/>
            <a:gdLst/>
            <a:ahLst/>
            <a:cxnLst/>
            <a:rect l="l" t="t" r="r" b="b"/>
            <a:pathLst>
              <a:path w="2216016" h="2216016">
                <a:moveTo>
                  <a:pt x="0" y="2216016"/>
                </a:moveTo>
                <a:lnTo>
                  <a:pt x="2216016" y="2216016"/>
                </a:lnTo>
                <a:lnTo>
                  <a:pt x="2216016" y="0"/>
                </a:lnTo>
                <a:lnTo>
                  <a:pt x="0" y="0"/>
                </a:lnTo>
                <a:lnTo>
                  <a:pt x="0" y="221601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rot="-10800000">
            <a:off x="14902827" y="2981483"/>
            <a:ext cx="4512899" cy="4488283"/>
          </a:xfrm>
          <a:custGeom>
            <a:avLst/>
            <a:gdLst/>
            <a:ahLst/>
            <a:cxnLst/>
            <a:rect l="l" t="t" r="r" b="b"/>
            <a:pathLst>
              <a:path w="4512899" h="4488283">
                <a:moveTo>
                  <a:pt x="0" y="0"/>
                </a:moveTo>
                <a:lnTo>
                  <a:pt x="4512899" y="0"/>
                </a:lnTo>
                <a:lnTo>
                  <a:pt x="4512899" y="4488283"/>
                </a:lnTo>
                <a:lnTo>
                  <a:pt x="0" y="44882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1993519" y="1888817"/>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Vowel normalization</a:t>
            </a:r>
          </a:p>
        </p:txBody>
      </p:sp>
      <p:sp>
        <p:nvSpPr>
          <p:cNvPr id="8" name="TextBox 8"/>
          <p:cNvSpPr txBox="1"/>
          <p:nvPr/>
        </p:nvSpPr>
        <p:spPr>
          <a:xfrm>
            <a:off x="1993519" y="4018347"/>
            <a:ext cx="8028708" cy="3636645"/>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“Vowel normalization techniques have been developed because different speakers have different mouth sizes, which in turn causes their formant resonances to differ. Vowel normalization is crucial in order to compare the vowel realizations by different speakers in meaningful linguistic and sociolinguistic ways.”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4229052" y="2904638"/>
            <a:ext cx="13590721" cy="6353662"/>
          </a:xfrm>
          <a:custGeom>
            <a:avLst/>
            <a:gdLst/>
            <a:ahLst/>
            <a:cxnLst/>
            <a:rect l="l" t="t" r="r" b="b"/>
            <a:pathLst>
              <a:path w="13590721" h="6353662">
                <a:moveTo>
                  <a:pt x="0" y="0"/>
                </a:moveTo>
                <a:lnTo>
                  <a:pt x="13590720" y="0"/>
                </a:lnTo>
                <a:lnTo>
                  <a:pt x="13590720" y="6353662"/>
                </a:lnTo>
                <a:lnTo>
                  <a:pt x="0" y="6353662"/>
                </a:lnTo>
                <a:lnTo>
                  <a:pt x="0" y="0"/>
                </a:lnTo>
                <a:close/>
              </a:path>
            </a:pathLst>
          </a:custGeom>
          <a:blipFill>
            <a:blip r:embed="rId6"/>
            <a:stretch>
              <a:fillRect/>
            </a:stretch>
          </a:blipFill>
        </p:spPr>
        <p:txBody>
          <a:bodyPr/>
          <a:lstStyle/>
          <a:p>
            <a:endParaRPr lang="en-TR"/>
          </a:p>
        </p:txBody>
      </p:sp>
      <p:sp>
        <p:nvSpPr>
          <p:cNvPr id="7" name="TextBox 7"/>
          <p:cNvSpPr txBox="1"/>
          <p:nvPr/>
        </p:nvSpPr>
        <p:spPr>
          <a:xfrm>
            <a:off x="5719596" y="1667523"/>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Vowel normalization</a:t>
            </a:r>
          </a:p>
        </p:txBody>
      </p:sp>
      <p:sp>
        <p:nvSpPr>
          <p:cNvPr id="8" name="TextBox 8"/>
          <p:cNvSpPr txBox="1"/>
          <p:nvPr/>
        </p:nvSpPr>
        <p:spPr>
          <a:xfrm>
            <a:off x="6709060" y="9509644"/>
            <a:ext cx="10200753" cy="372744"/>
          </a:xfrm>
          <a:prstGeom prst="rect">
            <a:avLst/>
          </a:prstGeom>
        </p:spPr>
        <p:txBody>
          <a:bodyPr lIns="0" tIns="0" rIns="0" bIns="0" rtlCol="0" anchor="t">
            <a:spAutoFit/>
          </a:bodyPr>
          <a:lstStyle/>
          <a:p>
            <a:pPr algn="r">
              <a:lnSpc>
                <a:spcPts val="3080"/>
              </a:lnSpc>
            </a:pPr>
            <a:r>
              <a:rPr lang="en-US" sz="2200">
                <a:solidFill>
                  <a:srgbClr val="2D2D2D"/>
                </a:solidFill>
                <a:latin typeface="Canva Sans"/>
                <a:ea typeface="Canva Sans"/>
                <a:cs typeface="Canva Sans"/>
                <a:sym typeface="Canva Sans"/>
              </a:rPr>
              <a:t>Raw data (from VowSpace documentation)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4246547" y="2904638"/>
            <a:ext cx="13590721" cy="6353662"/>
          </a:xfrm>
          <a:custGeom>
            <a:avLst/>
            <a:gdLst/>
            <a:ahLst/>
            <a:cxnLst/>
            <a:rect l="l" t="t" r="r" b="b"/>
            <a:pathLst>
              <a:path w="13590721" h="6353662">
                <a:moveTo>
                  <a:pt x="0" y="0"/>
                </a:moveTo>
                <a:lnTo>
                  <a:pt x="13590720" y="0"/>
                </a:lnTo>
                <a:lnTo>
                  <a:pt x="13590720" y="6353662"/>
                </a:lnTo>
                <a:lnTo>
                  <a:pt x="0" y="6353662"/>
                </a:lnTo>
                <a:lnTo>
                  <a:pt x="0" y="0"/>
                </a:lnTo>
                <a:close/>
              </a:path>
            </a:pathLst>
          </a:custGeom>
          <a:blipFill>
            <a:blip r:embed="rId6"/>
            <a:stretch>
              <a:fillRect/>
            </a:stretch>
          </a:blipFill>
        </p:spPr>
        <p:txBody>
          <a:bodyPr/>
          <a:lstStyle/>
          <a:p>
            <a:endParaRPr lang="en-TR"/>
          </a:p>
        </p:txBody>
      </p:sp>
      <p:sp>
        <p:nvSpPr>
          <p:cNvPr id="7" name="TextBox 7"/>
          <p:cNvSpPr txBox="1"/>
          <p:nvPr/>
        </p:nvSpPr>
        <p:spPr>
          <a:xfrm>
            <a:off x="5719596" y="1667523"/>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Vowel normalization</a:t>
            </a:r>
          </a:p>
        </p:txBody>
      </p:sp>
      <p:sp>
        <p:nvSpPr>
          <p:cNvPr id="8" name="TextBox 8"/>
          <p:cNvSpPr txBox="1"/>
          <p:nvPr/>
        </p:nvSpPr>
        <p:spPr>
          <a:xfrm>
            <a:off x="6709060" y="9509644"/>
            <a:ext cx="10200753" cy="372744"/>
          </a:xfrm>
          <a:prstGeom prst="rect">
            <a:avLst/>
          </a:prstGeom>
        </p:spPr>
        <p:txBody>
          <a:bodyPr lIns="0" tIns="0" rIns="0" bIns="0" rtlCol="0" anchor="t">
            <a:spAutoFit/>
          </a:bodyPr>
          <a:lstStyle/>
          <a:p>
            <a:pPr algn="r">
              <a:lnSpc>
                <a:spcPts val="3080"/>
              </a:lnSpc>
            </a:pPr>
            <a:r>
              <a:rPr lang="en-US" sz="2200">
                <a:solidFill>
                  <a:srgbClr val="2D2D2D"/>
                </a:solidFill>
                <a:latin typeface="Canva Sans"/>
                <a:ea typeface="Canva Sans"/>
                <a:cs typeface="Canva Sans"/>
                <a:sym typeface="Canva Sans"/>
              </a:rPr>
              <a:t>Lobanov normalization (from VowSpace documentation)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V="1">
            <a:off x="12686811" y="8118609"/>
            <a:ext cx="2216016" cy="2216016"/>
          </a:xfrm>
          <a:custGeom>
            <a:avLst/>
            <a:gdLst/>
            <a:ahLst/>
            <a:cxnLst/>
            <a:rect l="l" t="t" r="r" b="b"/>
            <a:pathLst>
              <a:path w="2216016" h="2216016">
                <a:moveTo>
                  <a:pt x="0" y="2216016"/>
                </a:moveTo>
                <a:lnTo>
                  <a:pt x="2216016" y="2216016"/>
                </a:lnTo>
                <a:lnTo>
                  <a:pt x="2216016" y="0"/>
                </a:lnTo>
                <a:lnTo>
                  <a:pt x="0" y="0"/>
                </a:lnTo>
                <a:lnTo>
                  <a:pt x="0" y="221601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1990413" y="1663778"/>
            <a:ext cx="4283802" cy="4283802"/>
          </a:xfrm>
          <a:custGeom>
            <a:avLst/>
            <a:gdLst/>
            <a:ahLst/>
            <a:cxnLst/>
            <a:rect l="l" t="t" r="r" b="b"/>
            <a:pathLst>
              <a:path w="4283802" h="4283802">
                <a:moveTo>
                  <a:pt x="0" y="0"/>
                </a:moveTo>
                <a:lnTo>
                  <a:pt x="4283802" y="0"/>
                </a:lnTo>
                <a:lnTo>
                  <a:pt x="4283802" y="4283802"/>
                </a:lnTo>
                <a:lnTo>
                  <a:pt x="0" y="4283802"/>
                </a:lnTo>
                <a:lnTo>
                  <a:pt x="0" y="0"/>
                </a:lnTo>
                <a:close/>
              </a:path>
            </a:pathLst>
          </a:custGeom>
          <a:blipFill>
            <a:blip r:embed="rId6"/>
            <a:stretch>
              <a:fillRect/>
            </a:stretch>
          </a:blipFill>
        </p:spPr>
        <p:txBody>
          <a:bodyPr/>
          <a:lstStyle/>
          <a:p>
            <a:endParaRPr lang="en-TR"/>
          </a:p>
        </p:txBody>
      </p:sp>
      <p:sp>
        <p:nvSpPr>
          <p:cNvPr id="7" name="TextBox 7"/>
          <p:cNvSpPr txBox="1"/>
          <p:nvPr/>
        </p:nvSpPr>
        <p:spPr>
          <a:xfrm>
            <a:off x="1993519" y="1888817"/>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VowSpace</a:t>
            </a:r>
          </a:p>
        </p:txBody>
      </p:sp>
      <p:sp>
        <p:nvSpPr>
          <p:cNvPr id="8" name="TextBox 8"/>
          <p:cNvSpPr txBox="1"/>
          <p:nvPr/>
        </p:nvSpPr>
        <p:spPr>
          <a:xfrm>
            <a:off x="1993519" y="3108608"/>
            <a:ext cx="8028708" cy="5732145"/>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VowSpace is an open-source desktop application developed with the aim of acquiring, visualizing, normalizing, and linguistically analyzing vowel sounds from audio files.</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VowSpace uses the Matplotlib (3.8.2) (Hunter, 2007) library to draw a canvas and visualize the data.</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VowSpace also provides options for normalizing the vowel formants.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1993519" y="3973116"/>
            <a:ext cx="4283802" cy="4283802"/>
          </a:xfrm>
          <a:custGeom>
            <a:avLst/>
            <a:gdLst/>
            <a:ahLst/>
            <a:cxnLst/>
            <a:rect l="l" t="t" r="r" b="b"/>
            <a:pathLst>
              <a:path w="4283802" h="4283802">
                <a:moveTo>
                  <a:pt x="0" y="0"/>
                </a:moveTo>
                <a:lnTo>
                  <a:pt x="4283802" y="0"/>
                </a:lnTo>
                <a:lnTo>
                  <a:pt x="4283802" y="4283802"/>
                </a:lnTo>
                <a:lnTo>
                  <a:pt x="0" y="4283802"/>
                </a:lnTo>
                <a:lnTo>
                  <a:pt x="0" y="0"/>
                </a:lnTo>
                <a:close/>
              </a:path>
            </a:pathLst>
          </a:custGeom>
          <a:blipFill>
            <a:blip r:embed="rId4"/>
            <a:stretch>
              <a:fillRect/>
            </a:stretch>
          </a:blipFill>
        </p:spPr>
        <p:txBody>
          <a:bodyPr/>
          <a:lstStyle/>
          <a:p>
            <a:endParaRPr lang="en-TR"/>
          </a:p>
        </p:txBody>
      </p:sp>
      <p:sp>
        <p:nvSpPr>
          <p:cNvPr id="6" name="Freeform 6"/>
          <p:cNvSpPr/>
          <p:nvPr/>
        </p:nvSpPr>
        <p:spPr>
          <a:xfrm>
            <a:off x="8683740" y="1302019"/>
            <a:ext cx="8714769" cy="8984297"/>
          </a:xfrm>
          <a:custGeom>
            <a:avLst/>
            <a:gdLst/>
            <a:ahLst/>
            <a:cxnLst/>
            <a:rect l="l" t="t" r="r" b="b"/>
            <a:pathLst>
              <a:path w="8714769" h="8984297">
                <a:moveTo>
                  <a:pt x="0" y="0"/>
                </a:moveTo>
                <a:lnTo>
                  <a:pt x="8714768" y="0"/>
                </a:lnTo>
                <a:lnTo>
                  <a:pt x="8714768" y="8984298"/>
                </a:lnTo>
                <a:lnTo>
                  <a:pt x="0" y="8984298"/>
                </a:lnTo>
                <a:lnTo>
                  <a:pt x="0" y="0"/>
                </a:lnTo>
                <a:close/>
              </a:path>
            </a:pathLst>
          </a:custGeom>
          <a:blipFill>
            <a:blip r:embed="rId5"/>
            <a:stretch>
              <a:fillRect/>
            </a:stretch>
          </a:blipFill>
        </p:spPr>
        <p:txBody>
          <a:bodyPr/>
          <a:lstStyle/>
          <a:p>
            <a:endParaRPr lang="en-TR"/>
          </a:p>
        </p:txBody>
      </p:sp>
      <p:sp>
        <p:nvSpPr>
          <p:cNvPr id="7" name="TextBox 7"/>
          <p:cNvSpPr txBox="1"/>
          <p:nvPr/>
        </p:nvSpPr>
        <p:spPr>
          <a:xfrm>
            <a:off x="1993519" y="1888817"/>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VowSpace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6012784" y="1782127"/>
            <a:ext cx="11864155" cy="8364230"/>
          </a:xfrm>
          <a:custGeom>
            <a:avLst/>
            <a:gdLst/>
            <a:ahLst/>
            <a:cxnLst/>
            <a:rect l="l" t="t" r="r" b="b"/>
            <a:pathLst>
              <a:path w="11864155" h="8364230">
                <a:moveTo>
                  <a:pt x="0" y="0"/>
                </a:moveTo>
                <a:lnTo>
                  <a:pt x="11864155" y="0"/>
                </a:lnTo>
                <a:lnTo>
                  <a:pt x="11864155" y="8364230"/>
                </a:lnTo>
                <a:lnTo>
                  <a:pt x="0" y="8364230"/>
                </a:lnTo>
                <a:lnTo>
                  <a:pt x="0" y="0"/>
                </a:lnTo>
                <a:close/>
              </a:path>
            </a:pathLst>
          </a:custGeom>
          <a:blipFill>
            <a:blip r:embed="rId4"/>
            <a:stretch>
              <a:fillRect/>
            </a:stretch>
          </a:blipFill>
        </p:spPr>
        <p:txBody>
          <a:bodyPr/>
          <a:lstStyle/>
          <a:p>
            <a:endParaRPr lang="en-TR"/>
          </a:p>
        </p:txBody>
      </p:sp>
      <p:sp>
        <p:nvSpPr>
          <p:cNvPr id="6" name="TextBox 6"/>
          <p:cNvSpPr txBox="1"/>
          <p:nvPr/>
        </p:nvSpPr>
        <p:spPr>
          <a:xfrm>
            <a:off x="1481552" y="1906311"/>
            <a:ext cx="6848808"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praanscribe</a:t>
            </a:r>
          </a:p>
        </p:txBody>
      </p:sp>
      <p:sp>
        <p:nvSpPr>
          <p:cNvPr id="7" name="TextBox 7"/>
          <p:cNvSpPr txBox="1"/>
          <p:nvPr/>
        </p:nvSpPr>
        <p:spPr>
          <a:xfrm>
            <a:off x="1481552" y="3112301"/>
            <a:ext cx="3515002" cy="4815357"/>
          </a:xfrm>
          <a:prstGeom prst="rect">
            <a:avLst/>
          </a:prstGeom>
        </p:spPr>
        <p:txBody>
          <a:bodyPr lIns="0" tIns="0" rIns="0" bIns="0" rtlCol="0" anchor="t">
            <a:spAutoFit/>
          </a:bodyPr>
          <a:lstStyle/>
          <a:p>
            <a:pPr algn="just">
              <a:lnSpc>
                <a:spcPts val="4199"/>
              </a:lnSpc>
            </a:pPr>
            <a:r>
              <a:rPr lang="en-US" sz="2799" spc="139" dirty="0" err="1">
                <a:solidFill>
                  <a:srgbClr val="2D2D2D"/>
                </a:solidFill>
                <a:latin typeface="DM Sans"/>
                <a:ea typeface="DM Sans"/>
                <a:cs typeface="DM Sans"/>
                <a:sym typeface="DM Sans"/>
              </a:rPr>
              <a:t>praanscribe</a:t>
            </a:r>
            <a:r>
              <a:rPr lang="en-US" sz="2799" spc="139" dirty="0">
                <a:solidFill>
                  <a:srgbClr val="2D2D2D"/>
                </a:solidFill>
                <a:latin typeface="DM Sans"/>
                <a:ea typeface="DM Sans"/>
                <a:cs typeface="DM Sans"/>
                <a:sym typeface="DM Sans"/>
              </a:rPr>
              <a:t> is a small application for automatically transcribing audio and creating </a:t>
            </a:r>
            <a:r>
              <a:rPr lang="en-US" sz="2799" spc="139" dirty="0" err="1">
                <a:solidFill>
                  <a:srgbClr val="2D2D2D"/>
                </a:solidFill>
                <a:latin typeface="DM Sans"/>
                <a:ea typeface="DM Sans"/>
                <a:cs typeface="DM Sans"/>
                <a:sym typeface="DM Sans"/>
              </a:rPr>
              <a:t>TextGrid</a:t>
            </a:r>
            <a:r>
              <a:rPr lang="en-US" sz="2799" spc="139" dirty="0">
                <a:solidFill>
                  <a:srgbClr val="2D2D2D"/>
                </a:solidFill>
                <a:latin typeface="DM Sans"/>
                <a:ea typeface="DM Sans"/>
                <a:cs typeface="DM Sans"/>
                <a:sym typeface="DM Sans"/>
              </a:rPr>
              <a:t> files to be used in Praat.</a:t>
            </a:r>
          </a:p>
          <a:p>
            <a:pPr algn="just">
              <a:lnSpc>
                <a:spcPts val="4199"/>
              </a:lnSpc>
            </a:pPr>
            <a:endParaRPr lang="en-US" sz="2799" spc="139" dirty="0">
              <a:solidFill>
                <a:srgbClr val="2D2D2D"/>
              </a:solidFill>
              <a:latin typeface="DM Sans"/>
              <a:ea typeface="DM Sans"/>
              <a:cs typeface="DM Sans"/>
              <a:sym typeface="DM Sans"/>
            </a:endParaRPr>
          </a:p>
          <a:p>
            <a:pPr algn="just">
              <a:lnSpc>
                <a:spcPts val="4199"/>
              </a:lnSpc>
            </a:pPr>
            <a:r>
              <a:rPr lang="en-US" sz="2799" spc="139" dirty="0" err="1">
                <a:solidFill>
                  <a:srgbClr val="2D2D2D"/>
                </a:solidFill>
                <a:latin typeface="DM Sans"/>
                <a:ea typeface="DM Sans"/>
                <a:cs typeface="DM Sans"/>
                <a:sym typeface="DM Sans"/>
              </a:rPr>
              <a:t>TextGrid</a:t>
            </a:r>
            <a:r>
              <a:rPr lang="en-US" sz="2799" spc="139" dirty="0">
                <a:solidFill>
                  <a:srgbClr val="2D2D2D"/>
                </a:solidFill>
                <a:latin typeface="DM Sans"/>
                <a:ea typeface="DM Sans"/>
                <a:cs typeface="DM Sans"/>
                <a:sym typeface="DM San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TextBox 5"/>
          <p:cNvSpPr txBox="1"/>
          <p:nvPr/>
        </p:nvSpPr>
        <p:spPr>
          <a:xfrm>
            <a:off x="1993519" y="1580656"/>
            <a:ext cx="8028708" cy="6347892"/>
          </a:xfrm>
          <a:prstGeom prst="rect">
            <a:avLst/>
          </a:prstGeom>
        </p:spPr>
        <p:txBody>
          <a:bodyPr lIns="0" tIns="0" rIns="0" bIns="0" rtlCol="0" anchor="t">
            <a:spAutoFit/>
          </a:bodyPr>
          <a:lstStyle/>
          <a:p>
            <a:pPr algn="l">
              <a:lnSpc>
                <a:spcPts val="9893"/>
              </a:lnSpc>
            </a:pPr>
            <a:r>
              <a:rPr lang="en-US" sz="9893" b="1" dirty="0">
                <a:solidFill>
                  <a:srgbClr val="2D2D2D"/>
                </a:solidFill>
                <a:latin typeface="Fraunces Semi-Bold"/>
                <a:ea typeface="Fraunces Semi-Bold"/>
                <a:cs typeface="Fraunces Semi-Bold"/>
                <a:sym typeface="Fraunces Semi-Bold"/>
              </a:rPr>
              <a:t>Thank you</a:t>
            </a:r>
          </a:p>
          <a:p>
            <a:pPr algn="l">
              <a:lnSpc>
                <a:spcPts val="9893"/>
              </a:lnSpc>
            </a:pPr>
            <a:r>
              <a:rPr lang="en-US" sz="9893" b="1" dirty="0">
                <a:solidFill>
                  <a:srgbClr val="2D2D2D"/>
                </a:solidFill>
                <a:latin typeface="Fraunces Semi-Bold"/>
                <a:ea typeface="Fraunces Semi-Bold"/>
                <a:cs typeface="Fraunces Semi-Bold"/>
                <a:sym typeface="Fraunces Semi-Bold"/>
              </a:rPr>
              <a:t>for listening!</a:t>
            </a:r>
          </a:p>
          <a:p>
            <a:pPr algn="l">
              <a:lnSpc>
                <a:spcPts val="9893"/>
              </a:lnSpc>
            </a:pPr>
            <a:endParaRPr lang="en-US" sz="9893" b="1" dirty="0">
              <a:solidFill>
                <a:srgbClr val="2D2D2D"/>
              </a:solidFill>
              <a:latin typeface="Fraunces Semi-Bold"/>
              <a:ea typeface="Fraunces Semi-Bold"/>
              <a:cs typeface="Fraunces Semi-Bold"/>
              <a:sym typeface="Fraunces Semi-Bold"/>
            </a:endParaRPr>
          </a:p>
          <a:p>
            <a:pPr algn="l">
              <a:lnSpc>
                <a:spcPts val="9893"/>
              </a:lnSpc>
            </a:pPr>
            <a:r>
              <a:rPr lang="en-US" sz="9893" b="1" dirty="0" err="1">
                <a:solidFill>
                  <a:srgbClr val="2D2D2D"/>
                </a:solidFill>
                <a:latin typeface="Fraunces Semi-Bold"/>
                <a:ea typeface="Fraunces Semi-Bold"/>
                <a:cs typeface="Fraunces Semi-Bold"/>
                <a:sym typeface="Fraunces Semi-Bold"/>
              </a:rPr>
              <a:t>θæŋk</a:t>
            </a:r>
            <a:r>
              <a:rPr lang="en-US" sz="9893" b="1" dirty="0">
                <a:solidFill>
                  <a:srgbClr val="2D2D2D"/>
                </a:solidFill>
                <a:latin typeface="Fraunces Semi-Bold"/>
                <a:ea typeface="Fraunces Semi-Bold"/>
                <a:cs typeface="Fraunces Semi-Bold"/>
                <a:sym typeface="Fraunces Semi-Bold"/>
              </a:rPr>
              <a:t> </a:t>
            </a:r>
            <a:r>
              <a:rPr lang="en-US" sz="9893" b="1" dirty="0" err="1">
                <a:solidFill>
                  <a:srgbClr val="2D2D2D"/>
                </a:solidFill>
                <a:latin typeface="Fraunces Semi-Bold"/>
                <a:ea typeface="Fraunces Semi-Bold"/>
                <a:cs typeface="Fraunces Semi-Bold"/>
                <a:sym typeface="Fraunces Semi-Bold"/>
              </a:rPr>
              <a:t>ju</a:t>
            </a:r>
            <a:r>
              <a:rPr lang="en-US" sz="9893" b="1" dirty="0">
                <a:solidFill>
                  <a:srgbClr val="2D2D2D"/>
                </a:solidFill>
                <a:latin typeface="Fraunces Semi-Bold"/>
                <a:ea typeface="Fraunces Semi-Bold"/>
                <a:cs typeface="Fraunces Semi-Bold"/>
                <a:sym typeface="Fraunces Semi-Bold"/>
              </a:rPr>
              <a:t>ː </a:t>
            </a:r>
            <a:r>
              <a:rPr lang="en-US" sz="9893" b="1" dirty="0" err="1">
                <a:solidFill>
                  <a:srgbClr val="2D2D2D"/>
                </a:solidFill>
                <a:latin typeface="Fraunces Semi-Bold"/>
                <a:ea typeface="Fraunces Semi-Bold"/>
                <a:cs typeface="Fraunces Semi-Bold"/>
                <a:sym typeface="Fraunces Semi-Bold"/>
              </a:rPr>
              <a:t>fɔ</a:t>
            </a:r>
            <a:r>
              <a:rPr lang="en-US" sz="9893" b="1" dirty="0">
                <a:solidFill>
                  <a:srgbClr val="2D2D2D"/>
                </a:solidFill>
                <a:latin typeface="Fraunces Semi-Bold"/>
                <a:ea typeface="Fraunces Semi-Bold"/>
                <a:cs typeface="Fraunces Semi-Bold"/>
                <a:sym typeface="Fraunces Semi-Bold"/>
              </a:rPr>
              <a:t>ː ˈ</a:t>
            </a:r>
            <a:r>
              <a:rPr lang="en-US" sz="9893" b="1" dirty="0" err="1">
                <a:solidFill>
                  <a:srgbClr val="2D2D2D"/>
                </a:solidFill>
                <a:latin typeface="Fraunces Semi-Bold"/>
                <a:ea typeface="Fraunces Semi-Bold"/>
                <a:cs typeface="Fraunces Semi-Bold"/>
                <a:sym typeface="Fraunces Semi-Bold"/>
              </a:rPr>
              <a:t>lɪsᵊnɪŋ</a:t>
            </a:r>
            <a:endParaRPr lang="en-US" sz="9893" b="1" dirty="0">
              <a:solidFill>
                <a:srgbClr val="2D2D2D"/>
              </a:solidFill>
              <a:latin typeface="Fraunces Semi-Bold"/>
              <a:ea typeface="Fraunces Semi-Bold"/>
              <a:cs typeface="Fraunces Semi-Bold"/>
              <a:sym typeface="Fraunces Semi-Bold"/>
            </a:endParaRPr>
          </a:p>
        </p:txBody>
      </p:sp>
      <p:sp>
        <p:nvSpPr>
          <p:cNvPr id="6" name="Freeform 6"/>
          <p:cNvSpPr/>
          <p:nvPr/>
        </p:nvSpPr>
        <p:spPr>
          <a:xfrm rot="5400000">
            <a:off x="13507075" y="5505392"/>
            <a:ext cx="6179809" cy="3382041"/>
          </a:xfrm>
          <a:custGeom>
            <a:avLst/>
            <a:gdLst/>
            <a:ahLst/>
            <a:cxnLst/>
            <a:rect l="l" t="t" r="r" b="b"/>
            <a:pathLst>
              <a:path w="6179809" h="3382041">
                <a:moveTo>
                  <a:pt x="0" y="0"/>
                </a:moveTo>
                <a:lnTo>
                  <a:pt x="6179809" y="0"/>
                </a:lnTo>
                <a:lnTo>
                  <a:pt x="6179809" y="3382041"/>
                </a:lnTo>
                <a:lnTo>
                  <a:pt x="0" y="33820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a:p>
        </p:txBody>
      </p:sp>
      <p:sp>
        <p:nvSpPr>
          <p:cNvPr id="7" name="TextBox 7"/>
          <p:cNvSpPr txBox="1"/>
          <p:nvPr/>
        </p:nvSpPr>
        <p:spPr>
          <a:xfrm>
            <a:off x="1750678" y="8668695"/>
            <a:ext cx="6436065" cy="12439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alicagank@icloud.com | </a:t>
            </a:r>
            <a:r>
              <a:rPr lang="en-US" sz="2400" u="sng">
                <a:solidFill>
                  <a:srgbClr val="2D2D2D"/>
                </a:solidFill>
                <a:latin typeface="DM Sans"/>
                <a:ea typeface="DM Sans"/>
                <a:cs typeface="DM Sans"/>
                <a:sym typeface="DM Sans"/>
                <a:hlinkClick r:id="rId7" tooltip="http://alicagankaya.com"/>
              </a:rPr>
              <a:t>alicagankaya.com</a:t>
            </a:r>
          </a:p>
          <a:p>
            <a:pPr algn="l">
              <a:lnSpc>
                <a:spcPts val="3359"/>
              </a:lnSpc>
            </a:pPr>
            <a:r>
              <a:rPr lang="en-US" sz="2400">
                <a:solidFill>
                  <a:srgbClr val="2D2D2D"/>
                </a:solidFill>
                <a:latin typeface="DM Sans"/>
                <a:ea typeface="DM Sans"/>
                <a:cs typeface="DM Sans"/>
                <a:sym typeface="DM Sans"/>
              </a:rPr>
              <a:t>https://github.com/alicagank/VowSpace/</a:t>
            </a:r>
          </a:p>
          <a:p>
            <a:pPr algn="l">
              <a:lnSpc>
                <a:spcPts val="3359"/>
              </a:lnSpc>
            </a:pPr>
            <a:endParaRPr lang="en-US" sz="2400">
              <a:solidFill>
                <a:srgbClr val="2D2D2D"/>
              </a:solidFill>
              <a:latin typeface="DM Sans"/>
              <a:ea typeface="DM Sans"/>
              <a:cs typeface="DM Sans"/>
              <a:sym typeface="DM Sans"/>
            </a:endParaRPr>
          </a:p>
        </p:txBody>
      </p:sp>
      <p:sp>
        <p:nvSpPr>
          <p:cNvPr id="8" name="TextBox 8"/>
          <p:cNvSpPr txBox="1"/>
          <p:nvPr/>
        </p:nvSpPr>
        <p:spPr>
          <a:xfrm>
            <a:off x="1750678" y="8206415"/>
            <a:ext cx="3986767" cy="4057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Ali Çağan Kaya</a:t>
            </a:r>
          </a:p>
        </p:txBody>
      </p:sp>
      <p:sp>
        <p:nvSpPr>
          <p:cNvPr id="9" name="TextBox 9"/>
          <p:cNvSpPr txBox="1"/>
          <p:nvPr/>
        </p:nvSpPr>
        <p:spPr>
          <a:xfrm>
            <a:off x="8872544" y="8215305"/>
            <a:ext cx="3428162" cy="4057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IDB 263</a:t>
            </a:r>
          </a:p>
        </p:txBody>
      </p:sp>
      <p:sp>
        <p:nvSpPr>
          <p:cNvPr id="10" name="TextBox 10"/>
          <p:cNvSpPr txBox="1"/>
          <p:nvPr/>
        </p:nvSpPr>
        <p:spPr>
          <a:xfrm>
            <a:off x="8872544" y="8677585"/>
            <a:ext cx="3428162" cy="405765"/>
          </a:xfrm>
          <a:prstGeom prst="rect">
            <a:avLst/>
          </a:prstGeom>
        </p:spPr>
        <p:txBody>
          <a:bodyPr lIns="0" tIns="0" rIns="0" bIns="0" rtlCol="0" anchor="t">
            <a:spAutoFit/>
          </a:bodyPr>
          <a:lstStyle/>
          <a:p>
            <a:pPr algn="l">
              <a:lnSpc>
                <a:spcPts val="3359"/>
              </a:lnSpc>
            </a:pPr>
            <a:r>
              <a:rPr lang="en-US" sz="2400">
                <a:solidFill>
                  <a:srgbClr val="2D2D2D"/>
                </a:solidFill>
                <a:latin typeface="DM Sans"/>
                <a:ea typeface="DM Sans"/>
                <a:cs typeface="DM Sans"/>
                <a:sym typeface="DM Sans"/>
              </a:rPr>
              <a:t>06.11.2024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TextBox 5"/>
          <p:cNvSpPr txBox="1"/>
          <p:nvPr/>
        </p:nvSpPr>
        <p:spPr>
          <a:xfrm>
            <a:off x="2658380" y="4606290"/>
            <a:ext cx="14128555" cy="969646"/>
          </a:xfrm>
          <a:prstGeom prst="rect">
            <a:avLst/>
          </a:prstGeom>
        </p:spPr>
        <p:txBody>
          <a:bodyPr lIns="0" tIns="0" rIns="0" bIns="0" rtlCol="0" anchor="t">
            <a:spAutoFit/>
          </a:bodyPr>
          <a:lstStyle/>
          <a:p>
            <a:pPr algn="l">
              <a:lnSpc>
                <a:spcPts val="7979"/>
              </a:lnSpc>
            </a:pPr>
            <a:r>
              <a:rPr lang="en-US" sz="5699"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4422575" y="2419314"/>
            <a:ext cx="9442850" cy="7034923"/>
          </a:xfrm>
          <a:custGeom>
            <a:avLst/>
            <a:gdLst/>
            <a:ahLst/>
            <a:cxnLst/>
            <a:rect l="l" t="t" r="r" b="b"/>
            <a:pathLst>
              <a:path w="9442850" h="7034923">
                <a:moveTo>
                  <a:pt x="0" y="0"/>
                </a:moveTo>
                <a:lnTo>
                  <a:pt x="9442850" y="0"/>
                </a:lnTo>
                <a:lnTo>
                  <a:pt x="9442850" y="7034924"/>
                </a:lnTo>
                <a:lnTo>
                  <a:pt x="0" y="7034924"/>
                </a:lnTo>
                <a:lnTo>
                  <a:pt x="0" y="0"/>
                </a:lnTo>
                <a:close/>
              </a:path>
            </a:pathLst>
          </a:custGeom>
          <a:blipFill>
            <a:blip r:embed="rId4"/>
            <a:stretch>
              <a:fillRect/>
            </a:stretch>
          </a:blipFill>
        </p:spPr>
        <p:txBody>
          <a:bodyPr/>
          <a:lstStyle/>
          <a:p>
            <a:endParaRPr lang="en-TR"/>
          </a:p>
        </p:txBody>
      </p:sp>
      <p:sp>
        <p:nvSpPr>
          <p:cNvPr id="6" name="TextBox 6"/>
          <p:cNvSpPr txBox="1"/>
          <p:nvPr/>
        </p:nvSpPr>
        <p:spPr>
          <a:xfrm>
            <a:off x="3008280" y="1195875"/>
            <a:ext cx="13133766"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Freeform 5"/>
          <p:cNvSpPr/>
          <p:nvPr/>
        </p:nvSpPr>
        <p:spPr>
          <a:xfrm>
            <a:off x="1746685" y="2452770"/>
            <a:ext cx="15163127" cy="6975039"/>
          </a:xfrm>
          <a:custGeom>
            <a:avLst/>
            <a:gdLst/>
            <a:ahLst/>
            <a:cxnLst/>
            <a:rect l="l" t="t" r="r" b="b"/>
            <a:pathLst>
              <a:path w="15163127" h="6975039">
                <a:moveTo>
                  <a:pt x="0" y="0"/>
                </a:moveTo>
                <a:lnTo>
                  <a:pt x="15163128" y="0"/>
                </a:lnTo>
                <a:lnTo>
                  <a:pt x="15163128" y="6975039"/>
                </a:lnTo>
                <a:lnTo>
                  <a:pt x="0" y="6975039"/>
                </a:lnTo>
                <a:lnTo>
                  <a:pt x="0" y="0"/>
                </a:lnTo>
                <a:close/>
              </a:path>
            </a:pathLst>
          </a:custGeom>
          <a:blipFill>
            <a:blip r:embed="rId4"/>
            <a:stretch>
              <a:fillRect/>
            </a:stretch>
          </a:blipFill>
        </p:spPr>
        <p:txBody>
          <a:bodyPr/>
          <a:lstStyle/>
          <a:p>
            <a:endParaRPr lang="en-TR"/>
          </a:p>
        </p:txBody>
      </p:sp>
      <p:sp>
        <p:nvSpPr>
          <p:cNvPr id="6" name="TextBox 6"/>
          <p:cNvSpPr txBox="1"/>
          <p:nvPr/>
        </p:nvSpPr>
        <p:spPr>
          <a:xfrm>
            <a:off x="3008280" y="1195875"/>
            <a:ext cx="13133766" cy="821055"/>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
        <p:nvSpPr>
          <p:cNvPr id="7" name="TextBox 7"/>
          <p:cNvSpPr txBox="1"/>
          <p:nvPr/>
        </p:nvSpPr>
        <p:spPr>
          <a:xfrm>
            <a:off x="6709060" y="9509644"/>
            <a:ext cx="10200753" cy="372744"/>
          </a:xfrm>
          <a:prstGeom prst="rect">
            <a:avLst/>
          </a:prstGeom>
        </p:spPr>
        <p:txBody>
          <a:bodyPr lIns="0" tIns="0" rIns="0" bIns="0" rtlCol="0" anchor="t">
            <a:spAutoFit/>
          </a:bodyPr>
          <a:lstStyle/>
          <a:p>
            <a:pPr algn="r">
              <a:lnSpc>
                <a:spcPts val="3080"/>
              </a:lnSpc>
            </a:pPr>
            <a:r>
              <a:rPr lang="en-US" sz="2200">
                <a:solidFill>
                  <a:srgbClr val="2D2D2D"/>
                </a:solidFill>
                <a:latin typeface="Canva Sans"/>
                <a:ea typeface="Canva Sans"/>
                <a:cs typeface="Canva Sans"/>
                <a:sym typeface="Canva Sans"/>
              </a:rPr>
              <a:t>Spectrogram (from VowSpace documentation)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5219589" y="3367704"/>
            <a:ext cx="8416530" cy="6256020"/>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In speech science and phonetics; vowel formant frequencies are acoustic measurements that indicate the height, frontness or backness and roundness as well as other characteristics of vowel sounds with,</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F1 reflecting vowel openness, </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F2 distinguishing front from back vowels. </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and F3, generally reflecting roundness. F3 is important for distinguishing different idiolects (individual speakers’ speech styles).</a:t>
            </a:r>
          </a:p>
          <a:p>
            <a:pPr marL="604519" lvl="1" indent="-302260" algn="just">
              <a:lnSpc>
                <a:spcPts val="4199"/>
              </a:lnSpc>
              <a:buFont typeface="Arial"/>
              <a:buChar char="•"/>
            </a:pPr>
            <a:r>
              <a:rPr lang="en-US" sz="2799">
                <a:solidFill>
                  <a:srgbClr val="2D2D2D"/>
                </a:solidFill>
                <a:latin typeface="DM Sans"/>
                <a:ea typeface="DM Sans"/>
                <a:cs typeface="DM Sans"/>
                <a:sym typeface="DM Sans"/>
              </a:rPr>
              <a:t>F4 and F5 are more intricate freqs that we use for further research (Stevens, 1998).</a:t>
            </a:r>
          </a:p>
        </p:txBody>
      </p:sp>
      <p:sp>
        <p:nvSpPr>
          <p:cNvPr id="8" name="TextBox 8"/>
          <p:cNvSpPr txBox="1"/>
          <p:nvPr/>
        </p:nvSpPr>
        <p:spPr>
          <a:xfrm>
            <a:off x="5219589" y="1264914"/>
            <a:ext cx="7216203"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5219589" y="3200394"/>
            <a:ext cx="8416530" cy="6779895"/>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Accordingly, a high F1 value corresponds to open vowels like [a], while a low F1 value corresponds to closed vowels like [u]. </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The second formant frequency indicates whether a vowel sound is produced at the front or back of the mouth. Eg. high F2 value aligns with front vowels like [i], while a low F2 value aligns with back vowels like [u].</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Vowel formant frequencies vary socially and anatomically (Klatt, 1989; Ladefoged &amp; Broadbent, 1957).</a:t>
            </a:r>
          </a:p>
        </p:txBody>
      </p:sp>
      <p:sp>
        <p:nvSpPr>
          <p:cNvPr id="8" name="TextBox 8"/>
          <p:cNvSpPr txBox="1"/>
          <p:nvPr/>
        </p:nvSpPr>
        <p:spPr>
          <a:xfrm>
            <a:off x="5219589" y="1264914"/>
            <a:ext cx="7216203"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5219589" y="3200394"/>
            <a:ext cx="8416530" cy="3112770"/>
          </a:xfrm>
          <a:prstGeom prst="rect">
            <a:avLst/>
          </a:prstGeom>
        </p:spPr>
        <p:txBody>
          <a:bodyPr lIns="0" tIns="0" rIns="0" bIns="0" rtlCol="0" anchor="t">
            <a:spAutoFit/>
          </a:bodyPr>
          <a:lstStyle/>
          <a:p>
            <a:pPr algn="just">
              <a:lnSpc>
                <a:spcPts val="4199"/>
              </a:lnSpc>
            </a:pPr>
            <a:r>
              <a:rPr lang="en-US" sz="2799">
                <a:solidFill>
                  <a:srgbClr val="2D2D2D"/>
                </a:solidFill>
                <a:latin typeface="DM Sans"/>
                <a:ea typeface="DM Sans"/>
                <a:cs typeface="DM Sans"/>
                <a:sym typeface="DM Sans"/>
              </a:rPr>
              <a:t>Vowel formant frequencies vary socially and anatomically (Klatt, 1989; Ladefoged &amp; Broadbent, 1957).</a:t>
            </a:r>
          </a:p>
          <a:p>
            <a:pPr algn="just">
              <a:lnSpc>
                <a:spcPts val="4199"/>
              </a:lnSpc>
            </a:pPr>
            <a:endParaRPr lang="en-US" sz="2799">
              <a:solidFill>
                <a:srgbClr val="2D2D2D"/>
              </a:solidFill>
              <a:latin typeface="DM Sans"/>
              <a:ea typeface="DM Sans"/>
              <a:cs typeface="DM Sans"/>
              <a:sym typeface="DM Sans"/>
            </a:endParaRPr>
          </a:p>
          <a:p>
            <a:pPr algn="just">
              <a:lnSpc>
                <a:spcPts val="4199"/>
              </a:lnSpc>
            </a:pPr>
            <a:r>
              <a:rPr lang="en-US" sz="2799">
                <a:solidFill>
                  <a:srgbClr val="2D2D2D"/>
                </a:solidFill>
                <a:latin typeface="DM Sans"/>
                <a:ea typeface="DM Sans"/>
                <a:cs typeface="DM Sans"/>
                <a:sym typeface="DM Sans"/>
              </a:rPr>
              <a:t>Variables:  ethnicity, anatomy, age, biological sex, etc. </a:t>
            </a:r>
          </a:p>
        </p:txBody>
      </p:sp>
      <p:sp>
        <p:nvSpPr>
          <p:cNvPr id="8" name="TextBox 8"/>
          <p:cNvSpPr txBox="1"/>
          <p:nvPr/>
        </p:nvSpPr>
        <p:spPr>
          <a:xfrm>
            <a:off x="5219589" y="1264914"/>
            <a:ext cx="7216203"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TR"/>
          </a:p>
        </p:txBody>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r:embed="rId5"/>
                </a:ext>
              </a:extLst>
            </a:blip>
            <a:stretch>
              <a:fillRect l="-104787" t="-59"/>
            </a:stretch>
          </a:blipFill>
        </p:spPr>
        <p:txBody>
          <a:bodyPr/>
          <a:lstStyle/>
          <a:p>
            <a:endParaRPr lang="en-TR"/>
          </a:p>
        </p:txBody>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txBody>
          <a:bodyPr/>
          <a:lstStyle/>
          <a:p>
            <a:endParaRPr lang="en-TR"/>
          </a:p>
        </p:txBody>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txBody>
          <a:bodyPr/>
          <a:lstStyle/>
          <a:p>
            <a:endParaRPr lang="en-TR"/>
          </a:p>
        </p:txBody>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R"/>
          </a:p>
        </p:txBody>
      </p:sp>
      <p:sp>
        <p:nvSpPr>
          <p:cNvPr id="7" name="TextBox 7"/>
          <p:cNvSpPr txBox="1"/>
          <p:nvPr/>
        </p:nvSpPr>
        <p:spPr>
          <a:xfrm>
            <a:off x="4464262" y="3943154"/>
            <a:ext cx="10445949" cy="4005199"/>
          </a:xfrm>
          <a:prstGeom prst="rect">
            <a:avLst/>
          </a:prstGeom>
        </p:spPr>
        <p:txBody>
          <a:bodyPr lIns="0" tIns="0" rIns="0" bIns="0" rtlCol="0" anchor="t">
            <a:spAutoFit/>
          </a:bodyPr>
          <a:lstStyle/>
          <a:p>
            <a:pPr algn="just">
              <a:lnSpc>
                <a:spcPts val="4499"/>
              </a:lnSpc>
            </a:pPr>
            <a:endParaRPr dirty="0"/>
          </a:p>
          <a:p>
            <a:pPr algn="just">
              <a:lnSpc>
                <a:spcPts val="4499"/>
              </a:lnSpc>
            </a:pPr>
            <a:r>
              <a:rPr lang="en-US" sz="2999" b="1" dirty="0">
                <a:solidFill>
                  <a:srgbClr val="2D2D2D"/>
                </a:solidFill>
                <a:latin typeface="DM Sans Bold"/>
                <a:ea typeface="DM Sans Bold"/>
                <a:cs typeface="DM Sans Bold"/>
                <a:sym typeface="DM Sans Bold"/>
              </a:rPr>
              <a:t>Question: Native Turkish speaker from </a:t>
            </a:r>
            <a:r>
              <a:rPr lang="en-US" sz="2999" b="1" dirty="0" err="1">
                <a:solidFill>
                  <a:srgbClr val="2D2D2D"/>
                </a:solidFill>
                <a:latin typeface="DM Sans Bold"/>
                <a:ea typeface="DM Sans Bold"/>
                <a:cs typeface="DM Sans Bold"/>
                <a:sym typeface="DM Sans Bold"/>
              </a:rPr>
              <a:t>Eskişehir</a:t>
            </a:r>
            <a:r>
              <a:rPr lang="en-US" sz="2999" b="1" dirty="0">
                <a:solidFill>
                  <a:srgbClr val="2D2D2D"/>
                </a:solidFill>
                <a:latin typeface="DM Sans Bold"/>
                <a:ea typeface="DM Sans Bold"/>
                <a:cs typeface="DM Sans Bold"/>
                <a:sym typeface="DM Sans Bold"/>
              </a:rPr>
              <a:t>, 26 years old, biologically male vs. Bilingual Turkish-Kurdish speaker from Batman, 32 years old, biologically female. </a:t>
            </a:r>
          </a:p>
          <a:p>
            <a:pPr algn="just">
              <a:lnSpc>
                <a:spcPts val="4499"/>
              </a:lnSpc>
            </a:pPr>
            <a:endParaRPr lang="en-US" sz="2999" b="1" dirty="0">
              <a:solidFill>
                <a:srgbClr val="2D2D2D"/>
              </a:solidFill>
              <a:latin typeface="DM Sans Bold"/>
              <a:ea typeface="DM Sans Bold"/>
              <a:cs typeface="DM Sans Bold"/>
              <a:sym typeface="DM Sans Bold"/>
            </a:endParaRPr>
          </a:p>
          <a:p>
            <a:pPr algn="just">
              <a:lnSpc>
                <a:spcPts val="4499"/>
              </a:lnSpc>
            </a:pPr>
            <a:r>
              <a:rPr lang="en-US" sz="2999" b="1" dirty="0">
                <a:solidFill>
                  <a:srgbClr val="2D2D2D"/>
                </a:solidFill>
                <a:latin typeface="DM Sans Bold"/>
                <a:ea typeface="DM Sans Bold"/>
                <a:cs typeface="DM Sans Bold"/>
                <a:sym typeface="DM Sans Bold"/>
              </a:rPr>
              <a:t>How would their speech characteristics differ?</a:t>
            </a:r>
          </a:p>
          <a:p>
            <a:pPr algn="just">
              <a:lnSpc>
                <a:spcPts val="4499"/>
              </a:lnSpc>
            </a:pPr>
            <a:endParaRPr lang="en-US" sz="2999" b="1" dirty="0">
              <a:solidFill>
                <a:srgbClr val="2D2D2D"/>
              </a:solidFill>
              <a:latin typeface="DM Sans Bold"/>
              <a:ea typeface="DM Sans Bold"/>
              <a:cs typeface="DM Sans Bold"/>
              <a:sym typeface="DM Sans Bold"/>
            </a:endParaRPr>
          </a:p>
        </p:txBody>
      </p:sp>
      <p:sp>
        <p:nvSpPr>
          <p:cNvPr id="8" name="TextBox 8"/>
          <p:cNvSpPr txBox="1"/>
          <p:nvPr/>
        </p:nvSpPr>
        <p:spPr>
          <a:xfrm>
            <a:off x="5219589" y="1264914"/>
            <a:ext cx="7216203" cy="1668780"/>
          </a:xfrm>
          <a:prstGeom prst="rect">
            <a:avLst/>
          </a:prstGeom>
        </p:spPr>
        <p:txBody>
          <a:bodyPr lIns="0" tIns="0" rIns="0" bIns="0" rtlCol="0" anchor="t">
            <a:spAutoFit/>
          </a:bodyPr>
          <a:lstStyle/>
          <a:p>
            <a:pPr algn="l">
              <a:lnSpc>
                <a:spcPts val="6719"/>
              </a:lnSpc>
            </a:pPr>
            <a:r>
              <a:rPr lang="en-US" sz="4800" b="1">
                <a:solidFill>
                  <a:srgbClr val="2D2D2D"/>
                </a:solidFill>
                <a:latin typeface="Fraunces Heavy"/>
                <a:ea typeface="Fraunces Heavy"/>
                <a:cs typeface="Fraunces Heavy"/>
                <a:sym typeface="Fraunces Heavy"/>
              </a:rPr>
              <a:t>What are vowel formant frequencies?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878</Words>
  <Application>Microsoft Macintosh PowerPoint</Application>
  <PresentationFormat>Custom</PresentationFormat>
  <Paragraphs>124</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Aptos</vt:lpstr>
      <vt:lpstr>Arial</vt:lpstr>
      <vt:lpstr>Fraunces Heavy</vt:lpstr>
      <vt:lpstr>DM Sans Bold</vt:lpstr>
      <vt:lpstr>DM Sans</vt:lpstr>
      <vt:lpstr>Fraunces Semi-Bold</vt:lpstr>
      <vt:lpstr>Canva Sans</vt:lpstr>
      <vt:lpstr>Calibri</vt:lpstr>
      <vt:lpstr>Fraunces Bold</vt:lpstr>
      <vt:lpstr>DM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IDB263-vowel-formant-frequencies</dc:title>
  <cp:lastModifiedBy>ALİ ÇAĞAN KAYA</cp:lastModifiedBy>
  <cp:revision>6</cp:revision>
  <dcterms:created xsi:type="dcterms:W3CDTF">2006-08-16T00:00:00Z</dcterms:created>
  <dcterms:modified xsi:type="dcterms:W3CDTF">2024-11-06T06:29:11Z</dcterms:modified>
  <dc:identifier>DAGVbgdu5FE</dc:identifier>
</cp:coreProperties>
</file>